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0"/>
    <p:restoredTop sz="94686"/>
  </p:normalViewPr>
  <p:slideViewPr>
    <p:cSldViewPr snapToGrid="0">
      <p:cViewPr varScale="1">
        <p:scale>
          <a:sx n="101" d="100"/>
          <a:sy n="101" d="100"/>
        </p:scale>
        <p:origin x="7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75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01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92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55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7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49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8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78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91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08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12/10/24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3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8" r:id="rId6"/>
    <p:sldLayoutId id="2147483743" r:id="rId7"/>
    <p:sldLayoutId id="2147483744" r:id="rId8"/>
    <p:sldLayoutId id="2147483745" r:id="rId9"/>
    <p:sldLayoutId id="2147483747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oldist.co/marketing-strategy/fogg-behavior-model/" TargetMode="External"/><Relationship Id="rId2" Type="http://schemas.openxmlformats.org/officeDocument/2006/relationships/hyperlink" Target="https://behaviormodel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ehaviormodel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oldist.co/marketing-strategy/fogg-behavior-model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oldist.co/marketing-strategy/fogg-behavior-model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D0638-9DA8-136C-B2C2-A69FBE87E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528" y="1007439"/>
            <a:ext cx="4653719" cy="4049323"/>
          </a:xfrm>
        </p:spPr>
        <p:txBody>
          <a:bodyPr anchor="ctr" anchorCtr="1"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Market w/conf</a:t>
            </a:r>
            <a:br>
              <a:rPr lang="en-US" sz="7200" dirty="0">
                <a:solidFill>
                  <a:schemeClr val="bg1"/>
                </a:solidFill>
              </a:rPr>
            </a:br>
            <a:r>
              <a:rPr lang="en-US" sz="7200" spc="600" dirty="0" err="1">
                <a:solidFill>
                  <a:schemeClr val="bg1"/>
                </a:solidFill>
              </a:rPr>
              <a:t>idence</a:t>
            </a:r>
            <a:endParaRPr lang="en-US" sz="7200" spc="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D2694-5AD1-569D-FA0C-7A32E87F9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5170453"/>
            <a:ext cx="4402928" cy="99019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Just one person’s thoughts on marketing &amp; communications for scrappy scenarios. </a:t>
            </a: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375A4D75-A9EC-0A63-2AA9-8A864CEEEB7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13606" r="20840" b="-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11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C073721-CAF5-01A1-BEBF-6C4DF4B9E75D}"/>
              </a:ext>
            </a:extLst>
          </p:cNvPr>
          <p:cNvSpPr txBox="1"/>
          <p:nvPr/>
        </p:nvSpPr>
        <p:spPr>
          <a:xfrm>
            <a:off x="5646111" y="228944"/>
            <a:ext cx="421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Wednesday, December 11, 2024</a:t>
            </a:r>
          </a:p>
          <a:p>
            <a:r>
              <a:rPr lang="en-US" i="1" dirty="0">
                <a:solidFill>
                  <a:schemeClr val="bg1"/>
                </a:solidFill>
              </a:rPr>
              <a:t>See Chicago Dance </a:t>
            </a:r>
          </a:p>
          <a:p>
            <a:r>
              <a:rPr lang="en-US" dirty="0">
                <a:solidFill>
                  <a:schemeClr val="bg1"/>
                </a:solidFill>
              </a:rPr>
              <a:t>December Community Convening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25902C-29B8-7B16-71C7-A92750F7204D}"/>
              </a:ext>
            </a:extLst>
          </p:cNvPr>
          <p:cNvSpPr txBox="1"/>
          <p:nvPr/>
        </p:nvSpPr>
        <p:spPr>
          <a:xfrm>
            <a:off x="5646111" y="4683322"/>
            <a:ext cx="63299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Erik Kaiko</a:t>
            </a:r>
          </a:p>
          <a:p>
            <a:r>
              <a:rPr lang="en-US" dirty="0">
                <a:solidFill>
                  <a:schemeClr val="bg1"/>
                </a:solidFill>
              </a:rPr>
              <a:t>Hubbard Street Dance Chicago, Director of Marketing &amp; Communications</a:t>
            </a:r>
          </a:p>
          <a:p>
            <a:r>
              <a:rPr lang="en-US" dirty="0" err="1">
                <a:solidFill>
                  <a:schemeClr val="bg1"/>
                </a:solidFill>
              </a:rPr>
              <a:t>ekaiko@hubbardstreetdance.com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erik.kaiko@gmail.com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303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FDD41F-0B38-BDE3-9AE1-4BF883846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DE29D6-16A7-4CD3-8909-960156780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7D8485-6989-9756-1C5A-016BE8E70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9F86A4-AFC6-DE54-B5FD-C26AAA8F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61" y="381935"/>
            <a:ext cx="4857102" cy="5974414"/>
          </a:xfrm>
        </p:spPr>
        <p:txBody>
          <a:bodyPr anchor="ctr"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Strategy 2: ABILITY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18D95C83-FC97-DAE5-F6AE-7873A48A7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664D000B-AFB4-1A25-E732-446EB2782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B2EF1681-3F44-AE0E-2C7D-633DA7A67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D9B9F-9E31-1C52-6A1A-CCF2BE688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5326501" cy="597441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THE GOAL: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Make it easy for the patron to take the desired action by increasing their level of ability. </a:t>
            </a:r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EXAMPLE: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Is ticket </a:t>
            </a:r>
            <a:r>
              <a:rPr lang="en-US" sz="2000" b="1" dirty="0"/>
              <a:t>price </a:t>
            </a:r>
            <a:r>
              <a:rPr lang="en-US" sz="2000" dirty="0"/>
              <a:t>a barrier? Offering a discount increases financial ability.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Are there too many steps? Consider what you are asking the patron to do: is there a </a:t>
            </a:r>
            <a:r>
              <a:rPr lang="en-US" sz="2000" b="1" dirty="0"/>
              <a:t>simpler</a:t>
            </a:r>
            <a:r>
              <a:rPr lang="en-US" sz="2000" dirty="0"/>
              <a:t> way to do it?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How much knowledge are you assuming the potential patron already has? Can you </a:t>
            </a:r>
            <a:r>
              <a:rPr lang="en-US" sz="2000" b="1" dirty="0"/>
              <a:t>educate </a:t>
            </a:r>
            <a:r>
              <a:rPr lang="en-US" sz="2000" dirty="0"/>
              <a:t>them to reduce the mental workload next time?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97D93C-1522-1D9E-EA43-4A5BD0C89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77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0B0328-AAEF-0855-3BA0-B46CA5758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08151C-9A26-1977-A2AB-8C4728083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2BB09-4C88-93BC-B0F6-2F00A307C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A9AA2-3C82-5816-D5E6-CD3201FBC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61" y="381935"/>
            <a:ext cx="4857102" cy="5974414"/>
          </a:xfrm>
        </p:spPr>
        <p:txBody>
          <a:bodyPr anchor="ctr"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Strategy 3: PROMPTS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E45C568-F89C-F457-99B2-CFD79C47B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856A48D9-C12A-0532-B435-F3B075566E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89C93CF6-A225-0679-4599-FFC6211EF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50F67-2C63-40E8-CFE1-FE667457D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5326501" cy="597441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THE GOAL: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Give the patron the opportunity to take the desired action by providing a prompt. (a.k.a. “trigger,” “call-to-action,” etc.)</a:t>
            </a:r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EXAMPLE: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Has it been a while since you’ve posted? Sometimes (if they already possess the Motivation and the Ability), all people need is a </a:t>
            </a:r>
            <a:r>
              <a:rPr lang="en-US" sz="2000" b="1" dirty="0"/>
              <a:t>reminder.</a:t>
            </a:r>
            <a:endParaRPr lang="en-US" sz="2000" dirty="0"/>
          </a:p>
          <a:p>
            <a:pPr lvl="1">
              <a:lnSpc>
                <a:spcPct val="100000"/>
              </a:lnSpc>
            </a:pPr>
            <a:r>
              <a:rPr lang="en-US" sz="2000" dirty="0"/>
              <a:t>Are you concerned that your content is too verbose? Consider something </a:t>
            </a:r>
            <a:r>
              <a:rPr lang="en-US" sz="2000" b="1" dirty="0"/>
              <a:t>shorter and straight-to-the-point </a:t>
            </a:r>
            <a:r>
              <a:rPr lang="en-US" sz="2000" dirty="0"/>
              <a:t>for variety and to stimulate the patron differently.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C7D5CE-4EE2-668C-F7BE-72B38C7D6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468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FA036-732C-6442-4168-42515FB0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700">
                <a:solidFill>
                  <a:schemeClr val="bg1"/>
                </a:solidFill>
              </a:rPr>
              <a:t>More about The Fogg Behavior Model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3C770-7F83-B724-EFA2-A5D703719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5341493" cy="5974415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From Dr. BJ Fogg himself: </a:t>
            </a:r>
            <a:r>
              <a:rPr lang="en-US" sz="2400" dirty="0">
                <a:hlinkClick r:id="rId2"/>
              </a:rPr>
              <a:t>https://behaviormodel.org/</a:t>
            </a: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A user-friendly, digestible guide with examples: </a:t>
            </a:r>
            <a:r>
              <a:rPr lang="en-US" sz="2400" dirty="0">
                <a:hlinkClick r:id="rId3"/>
              </a:rPr>
              <a:t>https://boldist.co/marketing-strategy/fogg-behavior-model/</a:t>
            </a:r>
            <a:r>
              <a:rPr lang="en-US" sz="2400" dirty="0"/>
              <a:t>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48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57B125-C6E1-6460-4152-549DDD6ED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7200">
                <a:solidFill>
                  <a:schemeClr val="bg1"/>
                </a:solidFill>
              </a:rPr>
              <a:t>Clear up the Fogg, Erik.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04B37-55CD-E396-8F47-CA70EFB6C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5490160" cy="6467187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b="1" dirty="0"/>
              <a:t>How can small companies and independent artists incorporate these strategies with limited resources?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300" dirty="0"/>
          </a:p>
          <a:p>
            <a:pPr lvl="1">
              <a:lnSpc>
                <a:spcPct val="100000"/>
              </a:lnSpc>
            </a:pPr>
            <a:r>
              <a:rPr lang="en-US" sz="1300" b="1" dirty="0"/>
              <a:t>What sets you and your work apart? (Motivation)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You are one-of-a-kind. Show that authentically and honestly.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Don’t be afraid to tell your story, warts and all.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Use your assets to your advantage.</a:t>
            </a:r>
          </a:p>
          <a:p>
            <a:pPr lvl="1">
              <a:lnSpc>
                <a:spcPct val="100000"/>
              </a:lnSpc>
            </a:pPr>
            <a:r>
              <a:rPr lang="en-US" sz="1300" b="1" dirty="0"/>
              <a:t>Reduce friction wherever possible. (Ability)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Distill down to the essentials. What do you really need?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Think about your own pain points as a consumer. What makes you procrastinate, and what breaks you out of that cycle?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Simplify.</a:t>
            </a:r>
          </a:p>
          <a:p>
            <a:pPr lvl="1">
              <a:lnSpc>
                <a:spcPct val="100000"/>
              </a:lnSpc>
            </a:pPr>
            <a:r>
              <a:rPr lang="en-US" sz="1300" b="1" dirty="0"/>
              <a:t>Make noise! (Prompts)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If you are worried about posting/sharing/emailing too much or too frequently – instead of pulling back on volume, re-think your messaging and consider a different objective. </a:t>
            </a:r>
          </a:p>
          <a:p>
            <a:pPr lvl="3">
              <a:lnSpc>
                <a:spcPct val="100000"/>
              </a:lnSpc>
            </a:pPr>
            <a:r>
              <a:rPr lang="en-US" sz="1300" dirty="0"/>
              <a:t>This does not necessarily mean creating more/different content. It may just mean repackaging. </a:t>
            </a:r>
          </a:p>
          <a:p>
            <a:pPr lvl="2">
              <a:lnSpc>
                <a:spcPct val="100000"/>
              </a:lnSpc>
            </a:pPr>
            <a:r>
              <a:rPr lang="en-US" sz="1300" dirty="0"/>
              <a:t>Stay top-of-mind.</a:t>
            </a:r>
          </a:p>
          <a:p>
            <a:pPr lvl="2">
              <a:lnSpc>
                <a:spcPct val="100000"/>
              </a:lnSpc>
            </a:pPr>
            <a:endParaRPr lang="en-US" sz="1300" dirty="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5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3302B0-7A41-480B-921B-7D395B4E2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4C04A223-4EFB-7849-6B32-24C837A0C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02452" y="1568452"/>
            <a:ext cx="5289548" cy="5289548"/>
          </a:xfrm>
          <a:prstGeom prst="rect">
            <a:avLst/>
          </a:prstGeom>
          <a:effectLst>
            <a:softEdge rad="4445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E94261F-1ED3-4E90-88E6-134791440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716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alpha val="40000"/>
                </a:schemeClr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07A1D6-6269-EE94-7058-35749ABC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43" y="590062"/>
            <a:ext cx="5347266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Ask me questions!</a:t>
            </a:r>
          </a:p>
        </p:txBody>
      </p:sp>
      <p:sp>
        <p:nvSpPr>
          <p:cNvPr id="1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in front of a map&#10;&#10;Description automatically generated">
            <a:extLst>
              <a:ext uri="{FF2B5EF4-FFF2-40B4-BE49-F238E27FC236}">
                <a16:creationId xmlns:a16="http://schemas.microsoft.com/office/drawing/2014/main" id="{D797439E-F5C0-012C-3CFF-FE4677540C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676" y="3080240"/>
            <a:ext cx="5006627" cy="335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176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109AE4-B1D2-FF22-E968-392999D7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1E3086-8D7F-EB8B-1624-CE5944EB5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192F7C-C854-0659-A1DE-C9C18CF28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528" y="1007439"/>
            <a:ext cx="4653719" cy="4049323"/>
          </a:xfrm>
        </p:spPr>
        <p:txBody>
          <a:bodyPr anchor="ctr" anchorCtr="1"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Market w/conf</a:t>
            </a:r>
            <a:br>
              <a:rPr lang="en-US" sz="7200" dirty="0">
                <a:solidFill>
                  <a:schemeClr val="bg1"/>
                </a:solidFill>
              </a:rPr>
            </a:br>
            <a:r>
              <a:rPr lang="en-US" sz="7200" spc="600" dirty="0" err="1">
                <a:solidFill>
                  <a:schemeClr val="bg1"/>
                </a:solidFill>
              </a:rPr>
              <a:t>idence</a:t>
            </a:r>
            <a:endParaRPr lang="en-US" sz="7200" spc="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3E6D7F-6F2B-C4F5-9649-BD869AFDA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5170453"/>
            <a:ext cx="4402928" cy="99019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Just one person’s thoughts on marketing &amp; communications for scrappy scenarios. </a:t>
            </a: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5EA118CD-073D-B73E-3C24-04D9C00BF05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13606" r="20840" b="-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11" name="Graphic 17">
            <a:extLst>
              <a:ext uri="{FF2B5EF4-FFF2-40B4-BE49-F238E27FC236}">
                <a16:creationId xmlns:a16="http://schemas.microsoft.com/office/drawing/2014/main" id="{2890C485-006A-C551-F795-80BA83170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7F2B68D2-A99F-0186-D76C-0F9AB2AD0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2AB5BE4-DD18-3624-2141-5AC4596B3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F5534DF-2A4E-2F15-08DB-AD88E6C69FFD}"/>
              </a:ext>
            </a:extLst>
          </p:cNvPr>
          <p:cNvSpPr txBox="1"/>
          <p:nvPr/>
        </p:nvSpPr>
        <p:spPr>
          <a:xfrm>
            <a:off x="5646111" y="228944"/>
            <a:ext cx="421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Wednesday, December 11, 2024</a:t>
            </a:r>
          </a:p>
          <a:p>
            <a:r>
              <a:rPr lang="en-US" i="1" dirty="0">
                <a:solidFill>
                  <a:schemeClr val="bg1"/>
                </a:solidFill>
              </a:rPr>
              <a:t>See Chicago Dance </a:t>
            </a:r>
          </a:p>
          <a:p>
            <a:r>
              <a:rPr lang="en-US" dirty="0">
                <a:solidFill>
                  <a:schemeClr val="bg1"/>
                </a:solidFill>
              </a:rPr>
              <a:t>December Community Convening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7D10FA-E077-FFEF-69E9-42553A3B96D0}"/>
              </a:ext>
            </a:extLst>
          </p:cNvPr>
          <p:cNvSpPr txBox="1"/>
          <p:nvPr/>
        </p:nvSpPr>
        <p:spPr>
          <a:xfrm>
            <a:off x="5646111" y="4683322"/>
            <a:ext cx="63299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Erik Kaiko</a:t>
            </a:r>
          </a:p>
          <a:p>
            <a:r>
              <a:rPr lang="en-US" dirty="0">
                <a:solidFill>
                  <a:schemeClr val="bg1"/>
                </a:solidFill>
              </a:rPr>
              <a:t>Hubbard Street Dance Chicago, Director of Marketing &amp; Communications</a:t>
            </a:r>
          </a:p>
          <a:p>
            <a:r>
              <a:rPr lang="en-US" dirty="0" err="1">
                <a:solidFill>
                  <a:schemeClr val="bg1"/>
                </a:solidFill>
              </a:rPr>
              <a:t>ekaiko@hubbardstreetdance.com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erik.kaiko@gmail.com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657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3302B0-7A41-480B-921B-7D395B4E2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EA943989-A312-47B9-F472-5B1ABB55E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02452" y="1568452"/>
            <a:ext cx="5289548" cy="5289548"/>
          </a:xfrm>
          <a:prstGeom prst="rect">
            <a:avLst/>
          </a:prstGeom>
          <a:effectLst>
            <a:softEdge rad="4445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E94261F-1ED3-4E90-88E6-134791440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716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alpha val="40000"/>
                </a:schemeClr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5E4461-7C1F-BE84-5399-446ED73BE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43" y="590062"/>
            <a:ext cx="5347266" cy="11553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000" b="1" i="1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1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F018F85-3D1B-6FB3-08F1-5EF0FC07C280}"/>
              </a:ext>
            </a:extLst>
          </p:cNvPr>
          <p:cNvSpPr txBox="1"/>
          <p:nvPr/>
        </p:nvSpPr>
        <p:spPr>
          <a:xfrm>
            <a:off x="1578043" y="1837379"/>
            <a:ext cx="8775700" cy="443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AutoNum type="romanUcParenR"/>
            </a:pPr>
            <a:r>
              <a:rPr lang="en-US" sz="3200" dirty="0">
                <a:solidFill>
                  <a:schemeClr val="bg1"/>
                </a:solidFill>
              </a:rPr>
              <a:t>Introduction</a:t>
            </a:r>
          </a:p>
          <a:p>
            <a:pPr marL="571500" indent="-571500">
              <a:lnSpc>
                <a:spcPct val="150000"/>
              </a:lnSpc>
              <a:buAutoNum type="romanUcParenR"/>
            </a:pPr>
            <a:r>
              <a:rPr lang="en-US" sz="3200" dirty="0">
                <a:solidFill>
                  <a:schemeClr val="bg1"/>
                </a:solidFill>
              </a:rPr>
              <a:t>Marketing Objectives</a:t>
            </a:r>
          </a:p>
          <a:p>
            <a:pPr marL="571500" indent="-571500">
              <a:lnSpc>
                <a:spcPct val="150000"/>
              </a:lnSpc>
              <a:buAutoNum type="romanUcParenR"/>
            </a:pPr>
            <a:r>
              <a:rPr lang="en-US" sz="3200" dirty="0">
                <a:solidFill>
                  <a:schemeClr val="bg1"/>
                </a:solidFill>
              </a:rPr>
              <a:t>The Fogg Behavior Model</a:t>
            </a:r>
          </a:p>
          <a:p>
            <a:pPr marL="571500" indent="-571500">
              <a:lnSpc>
                <a:spcPct val="150000"/>
              </a:lnSpc>
              <a:buAutoNum type="romanUcParenR"/>
            </a:pPr>
            <a:r>
              <a:rPr lang="en-US" sz="3200" dirty="0">
                <a:solidFill>
                  <a:schemeClr val="bg1"/>
                </a:solidFill>
              </a:rPr>
              <a:t>Marketing Strategies</a:t>
            </a:r>
          </a:p>
          <a:p>
            <a:pPr marL="571500" indent="-571500">
              <a:lnSpc>
                <a:spcPct val="150000"/>
              </a:lnSpc>
              <a:buAutoNum type="romanUcParenR"/>
            </a:pPr>
            <a:r>
              <a:rPr lang="en-US" sz="3200" dirty="0">
                <a:solidFill>
                  <a:schemeClr val="bg1"/>
                </a:solidFill>
              </a:rPr>
              <a:t>Takeaways</a:t>
            </a:r>
          </a:p>
          <a:p>
            <a:pPr marL="571500" indent="-571500">
              <a:lnSpc>
                <a:spcPct val="150000"/>
              </a:lnSpc>
              <a:buAutoNum type="romanUcParenR"/>
            </a:pPr>
            <a:r>
              <a:rPr lang="en-US" sz="3200" dirty="0">
                <a:solidFill>
                  <a:schemeClr val="bg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65460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532236-0581-20EE-F980-9A7AF455A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I’m Erik!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1A7EF4AF-F0B7-92E6-9067-5623C8A28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1246" y="381935"/>
            <a:ext cx="5500644" cy="5974415"/>
          </a:xfrm>
        </p:spPr>
        <p:txBody>
          <a:bodyPr anchor="ctr">
            <a:noAutofit/>
          </a:bodyPr>
          <a:lstStyle/>
          <a:p>
            <a:r>
              <a:rPr lang="en-US" sz="2400" dirty="0"/>
              <a:t>Artist turned administrator(/artist)</a:t>
            </a:r>
          </a:p>
          <a:p>
            <a:r>
              <a:rPr lang="en-US" sz="2400" dirty="0"/>
              <a:t>Bachelor of Science in Theatre, Sociology Minor</a:t>
            </a:r>
          </a:p>
          <a:p>
            <a:r>
              <a:rPr lang="en-US" sz="2400" dirty="0"/>
              <a:t>MFA in Theatre Management &amp; Producing</a:t>
            </a:r>
          </a:p>
          <a:p>
            <a:pPr lvl="1"/>
            <a:r>
              <a:rPr lang="en-US" sz="1800" dirty="0"/>
              <a:t>Press &amp; Public Relations</a:t>
            </a:r>
          </a:p>
          <a:p>
            <a:pPr lvl="1"/>
            <a:r>
              <a:rPr lang="en-US" sz="1800" dirty="0"/>
              <a:t>Budgeting</a:t>
            </a:r>
          </a:p>
          <a:p>
            <a:pPr lvl="1"/>
            <a:r>
              <a:rPr lang="en-US" sz="1800" dirty="0"/>
              <a:t>Accounting</a:t>
            </a:r>
          </a:p>
          <a:p>
            <a:pPr lvl="1"/>
            <a:r>
              <a:rPr lang="en-US" sz="1800" dirty="0"/>
              <a:t>Marketing &amp; Advertising</a:t>
            </a:r>
          </a:p>
          <a:p>
            <a:r>
              <a:rPr lang="en-US" sz="2400" dirty="0"/>
              <a:t>Joey Parnes Productions, New York Theatre Workshop, Writers Theatre, Hubbard Street Dance Chicago</a:t>
            </a:r>
          </a:p>
          <a:p>
            <a:r>
              <a:rPr lang="en-US" sz="2400" dirty="0"/>
              <a:t>Company Management, General Management, Producing, Marketing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49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2344B5-17D7-3CF6-9937-D4FA14624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5600" dirty="0">
                <a:solidFill>
                  <a:schemeClr val="bg1"/>
                </a:solidFill>
              </a:rPr>
              <a:t>Why Marketing?</a:t>
            </a:r>
            <a:br>
              <a:rPr lang="en-US" sz="5600" dirty="0">
                <a:solidFill>
                  <a:schemeClr val="bg1"/>
                </a:solidFill>
              </a:rPr>
            </a:br>
            <a:br>
              <a:rPr lang="en-US" sz="56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Do we have to?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CCFB-2427-D5A7-DE95-20E7D185F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8083" y="381935"/>
            <a:ext cx="4986955" cy="304706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We want to alter peoples’ behavior.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Not buying a ticket -&gt; buying a ticket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Not following you on IG -&gt; following you on IG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Not watching your video -&gt; watching your video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We want to communicate with enough impact that we overcome inertia.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at sleeping on a couch&#10;&#10;Description automatically generated">
            <a:extLst>
              <a:ext uri="{FF2B5EF4-FFF2-40B4-BE49-F238E27FC236}">
                <a16:creationId xmlns:a16="http://schemas.microsoft.com/office/drawing/2014/main" id="{A7776E14-8029-0D22-2B08-60BF85BC4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980" y="3273696"/>
            <a:ext cx="3987163" cy="339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4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DBF0CA-9C93-8512-D4E8-21E4EFBD6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285" y="501651"/>
            <a:ext cx="4395340" cy="1716255"/>
          </a:xfrm>
        </p:spPr>
        <p:txBody>
          <a:bodyPr anchor="b">
            <a:normAutofit/>
          </a:bodyPr>
          <a:lstStyle/>
          <a:p>
            <a:r>
              <a:rPr lang="en-US" sz="4200" dirty="0"/>
              <a:t>The Fogg Behavior Model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business&#10;&#10;Description automatically generated with medium confidence">
            <a:extLst>
              <a:ext uri="{FF2B5EF4-FFF2-40B4-BE49-F238E27FC236}">
                <a16:creationId xmlns:a16="http://schemas.microsoft.com/office/drawing/2014/main" id="{A35BF48E-4CBC-6C7A-DA0D-06DB5286C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43" y="1066365"/>
            <a:ext cx="5845657" cy="528998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16003-B2EB-D39E-13E1-2BF6E0530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594" y="2645922"/>
            <a:ext cx="4434721" cy="37104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“The Fogg Behavior Model shows that three elements must converge at the same moment for a behavior to occur: </a:t>
            </a: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Motivation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Ability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and a </a:t>
            </a: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Prompt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“Behavior happens when Motivation, Ability, and a Prompt come together at the same time. When a behavior does not occur, at least one of those three elements is missing.”</a:t>
            </a:r>
          </a:p>
          <a:p>
            <a:pPr marL="0" indent="0">
              <a:buNone/>
            </a:pP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https://behaviormodel.org/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80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34AA42-C640-114E-E3CA-3F15472DD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AEDF27-7EF5-1764-1ED9-5DE17B39F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1E7BE5-F66D-DB23-2131-3803D6839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285" y="431802"/>
            <a:ext cx="4395340" cy="1162049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The Fogg Behavior Model in Action</a:t>
            </a:r>
            <a:endParaRPr lang="en-US" sz="4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A8191E-B118-EBC7-E682-B2E1917A8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business&#10;&#10;Description automatically generated with medium confidence">
            <a:extLst>
              <a:ext uri="{FF2B5EF4-FFF2-40B4-BE49-F238E27FC236}">
                <a16:creationId xmlns:a16="http://schemas.microsoft.com/office/drawing/2014/main" id="{5E752627-081A-941A-9E9F-D958BF8BF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43" y="1066365"/>
            <a:ext cx="5845657" cy="528998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13A78-E6E6-2B57-AEAA-C305F1069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091" y="1879600"/>
            <a:ext cx="5174069" cy="4787900"/>
          </a:xfrm>
        </p:spPr>
        <p:txBody>
          <a:bodyPr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When you: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Post something on social media,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Send an email,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Talk to a potential funder,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Offer a discount…</a:t>
            </a:r>
          </a:p>
          <a:p>
            <a:pPr>
              <a:lnSpc>
                <a:spcPct val="120000"/>
              </a:lnSpc>
            </a:pPr>
            <a:r>
              <a:rPr lang="en-US" dirty="0"/>
              <a:t>Think about a specific objective for each piece of communication. </a:t>
            </a:r>
          </a:p>
          <a:p>
            <a:pPr lvl="1">
              <a:lnSpc>
                <a:spcPct val="120000"/>
              </a:lnSpc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 we trying to generate Motivation within the patron by telling a compelling story about the performance? </a:t>
            </a:r>
          </a:p>
          <a:p>
            <a:pPr lvl="1">
              <a:lnSpc>
                <a:spcPct val="120000"/>
              </a:lnSpc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 we trying to communicate how easy/cheap something is to do? (Ability)</a:t>
            </a:r>
          </a:p>
          <a:p>
            <a:pPr lvl="1">
              <a:lnSpc>
                <a:spcPct val="120000"/>
              </a:lnSpc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 we sharing a beautiful picture as a short and sweet reminder for the patron to act? (Prompt)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BF713A-7066-B0D8-AE24-F66C4D316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05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20B285-C97B-082D-3FD0-D4DCC41DD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22699C-A020-C11B-9411-ADE91A72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60BE2-31C8-DFC7-7000-2A69D73F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285" y="431802"/>
            <a:ext cx="4395340" cy="1162049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The Fogg Behavior Model in Action</a:t>
            </a:r>
            <a:endParaRPr lang="en-US" sz="4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3808C3-692E-1DF5-C60E-7F4E1E7EF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business&#10;&#10;Description automatically generated with medium confidence">
            <a:extLst>
              <a:ext uri="{FF2B5EF4-FFF2-40B4-BE49-F238E27FC236}">
                <a16:creationId xmlns:a16="http://schemas.microsoft.com/office/drawing/2014/main" id="{21525765-3223-A164-3DD6-124B1DA6F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43" y="1066365"/>
            <a:ext cx="5845657" cy="528998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4176C-C285-977C-6F83-D32FC124F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091" y="1879600"/>
            <a:ext cx="5174069" cy="4787900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you are in the middle of a campaign that does not seem to be performing, look at your content and your campaign as a whole, and try to identify what element may be missing for the patron: </a:t>
            </a: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Motivation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Ability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Prompt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more proactive way to think about this:</a:t>
            </a:r>
          </a:p>
          <a:p>
            <a:pPr lvl="1"/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“If you’re unsure how to simplify a desired behavior, look at which factor is scarcest at the time of your prompt. How can you reduce it or address it at that moment?”</a:t>
            </a:r>
          </a:p>
          <a:p>
            <a:pPr lvl="2"/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https://boldist.co/marketing-strategy/fogg-behavior-model/</a:t>
            </a: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C530219-7B0C-5381-CC82-33CF8ADC3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4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83C495-BB3D-F2E8-81B6-592299532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3A106C-CCBF-1186-DB7E-274516E96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A7FF24-39E3-84EB-CBB4-1D2CA5512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E2335D-CC03-116A-F52F-B1C00349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5600" dirty="0">
                <a:solidFill>
                  <a:schemeClr val="bg1"/>
                </a:solidFill>
              </a:rPr>
              <a:t>Marketing Strategies based on the FBM</a:t>
            </a:r>
            <a:br>
              <a:rPr lang="en-US" sz="5600" dirty="0">
                <a:solidFill>
                  <a:schemeClr val="bg1"/>
                </a:solidFill>
              </a:rPr>
            </a:b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4BFBC341-CFC5-92B2-0531-A4BACBB11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DB0AAC47-9054-BF62-4B61-73D3DCF5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7FFF7678-FFF7-273F-13C5-A12EFB7BA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05313-D3A0-9364-0445-095DE1C0C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8083" y="381935"/>
            <a:ext cx="4986955" cy="3047065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How do we </a:t>
            </a:r>
            <a:r>
              <a:rPr lang="en-US" sz="2400" b="1" dirty="0"/>
              <a:t>increase Motivation?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How do we </a:t>
            </a:r>
            <a:r>
              <a:rPr lang="en-US" sz="2400" b="1" dirty="0"/>
              <a:t>communicate Ability?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How do we effectively </a:t>
            </a:r>
            <a:r>
              <a:rPr lang="en-US" sz="2400" b="1" dirty="0"/>
              <a:t>deploy Prompts?</a:t>
            </a:r>
            <a:endParaRPr lang="en-US" sz="24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D74148-36D1-534C-C440-458658801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person standing next to a graph&#10;&#10;Description automatically generated">
            <a:extLst>
              <a:ext uri="{FF2B5EF4-FFF2-40B4-BE49-F238E27FC236}">
                <a16:creationId xmlns:a16="http://schemas.microsoft.com/office/drawing/2014/main" id="{AB1A6EBB-7554-D85C-7910-F3566185B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652" y="3034418"/>
            <a:ext cx="6118483" cy="34416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757095-A07D-E0EE-C5EB-89CDC0564F66}"/>
              </a:ext>
            </a:extLst>
          </p:cNvPr>
          <p:cNvSpPr txBox="1"/>
          <p:nvPr/>
        </p:nvSpPr>
        <p:spPr>
          <a:xfrm>
            <a:off x="5781894" y="6497755"/>
            <a:ext cx="6118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https://boldist.co/marketing-strategy/fogg-behavior-model/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88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9C0762-385C-AA2F-9B0C-583CBC825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748" y="329434"/>
            <a:ext cx="5236163" cy="5974414"/>
          </a:xfrm>
        </p:spPr>
        <p:txBody>
          <a:bodyPr anchor="ctr"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Strategy 1: </a:t>
            </a:r>
            <a:r>
              <a:rPr lang="en-US" sz="6000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58088-C8F9-5E4F-8AE1-AB017F68B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5326501" cy="597441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THE GOAL: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Tap into factors intrinsic to the human experience to increase the level of motivation.</a:t>
            </a:r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EXAMPLE: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Show how attending the intimate workshop invites the patron to be part of a </a:t>
            </a:r>
            <a:r>
              <a:rPr lang="en-US" sz="2000" b="1" dirty="0"/>
              <a:t>community</a:t>
            </a:r>
            <a:r>
              <a:rPr lang="en-US" sz="2000" dirty="0"/>
              <a:t>.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Use ‘</a:t>
            </a:r>
            <a:r>
              <a:rPr lang="en-US" sz="2000" b="1" dirty="0"/>
              <a:t>fear</a:t>
            </a:r>
            <a:r>
              <a:rPr lang="en-US" sz="2000" dirty="0"/>
              <a:t>-of-missing-out’ to tell the patron that they must act ASAP before the concert sells out.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Share joyful behind-the-scenes content if the patron can expect a fun/</a:t>
            </a:r>
            <a:r>
              <a:rPr lang="en-US" sz="2000" b="1" dirty="0"/>
              <a:t>pleasurable</a:t>
            </a:r>
            <a:r>
              <a:rPr lang="en-US" sz="2000" dirty="0"/>
              <a:t> experience at the exhibit.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24940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Dividend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135</TotalTime>
  <Words>1014</Words>
  <Application>Microsoft Macintosh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Univers</vt:lpstr>
      <vt:lpstr>GradientVTI</vt:lpstr>
      <vt:lpstr>Market w/conf idence</vt:lpstr>
      <vt:lpstr>AGENDA</vt:lpstr>
      <vt:lpstr>I’m Erik!</vt:lpstr>
      <vt:lpstr>Why Marketing?  Do we have to?</vt:lpstr>
      <vt:lpstr>The Fogg Behavior Model</vt:lpstr>
      <vt:lpstr>The Fogg Behavior Model in Action</vt:lpstr>
      <vt:lpstr>The Fogg Behavior Model in Action</vt:lpstr>
      <vt:lpstr>Marketing Strategies based on the FBM </vt:lpstr>
      <vt:lpstr>Strategy 1: MOTIVATION</vt:lpstr>
      <vt:lpstr>Strategy 2: ABILITY</vt:lpstr>
      <vt:lpstr>Strategy 3: PROMPTS</vt:lpstr>
      <vt:lpstr>More about The Fogg Behavior Model</vt:lpstr>
      <vt:lpstr>Clear up the Fogg, Erik.</vt:lpstr>
      <vt:lpstr>Ask me questions!</vt:lpstr>
      <vt:lpstr>Market w/conf idence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 Kaiko</dc:creator>
  <cp:lastModifiedBy>Erik Kaiko</cp:lastModifiedBy>
  <cp:revision>64</cp:revision>
  <dcterms:created xsi:type="dcterms:W3CDTF">2024-12-10T19:05:51Z</dcterms:created>
  <dcterms:modified xsi:type="dcterms:W3CDTF">2024-12-10T21:21:01Z</dcterms:modified>
</cp:coreProperties>
</file>