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9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7" r:id="rId10"/>
    <p:sldId id="268" r:id="rId11"/>
    <p:sldId id="269" r:id="rId12"/>
    <p:sldId id="270" r:id="rId13"/>
    <p:sldId id="271" r:id="rId14"/>
    <p:sldId id="272" r:id="rId15"/>
    <p:sldId id="273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20"/>
    <p:restoredTop sz="94686"/>
  </p:normalViewPr>
  <p:slideViewPr>
    <p:cSldViewPr snapToGrid="0">
      <p:cViewPr varScale="1">
        <p:scale>
          <a:sx n="101" d="100"/>
          <a:sy n="101" d="100"/>
        </p:scale>
        <p:origin x="79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66DA5-7751-4D3D-B753-58DF3B418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12/10/24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1755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AD429-654B-4F0E-94E9-6FEF8EC67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D60B2-06F5-4567-BE1F-BBA527053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6F6F2-8269-4B80-8EE3-81FEE0F9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12/10/24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C86E4-3EDE-4EB4-B1A3-A1198AAD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752B0-ACEC-49EF-8131-FCF35BC5C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A0462E3-375D-4E76-8886-69E06985D069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8011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23B094-F480-477B-901C-7181F88C0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052089-A920-4E52-98DC-8A5DC7B0A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074FE-F1B4-421F-A66E-FA351C8F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12/10/24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764BA-3AB2-45FD-ABCB-975B3FDDF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B3FEF-8252-49FD-82F2-3E5FABC65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EB5C65-83BB-4EBD-AD22-EDA8489D0F5D}"/>
              </a:ext>
            </a:extLst>
          </p:cNvPr>
          <p:cNvCxnSpPr>
            <a:cxnSpLocks/>
          </p:cNvCxnSpPr>
          <p:nvPr/>
        </p:nvCxnSpPr>
        <p:spPr>
          <a:xfrm flipV="1">
            <a:off x="8313" y="261865"/>
            <a:ext cx="11353802" cy="1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4922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12/10/24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3557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FC2D1-D3FE-4B37-8740-57444421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AF550-086C-426E-A374-85DB39570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58988-AD39-4AE9-8E6A-0907F0BE2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12/10/24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66319-82EE-408E-819F-8F8E6DBA7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1C8A6-777F-496D-8620-AE52BFC3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031F83B-57A8-4533-981C-D1FFAD2B6B6F}"/>
              </a:ext>
            </a:extLst>
          </p:cNvPr>
          <p:cNvCxnSpPr>
            <a:cxnSpLocks/>
          </p:cNvCxnSpPr>
          <p:nvPr/>
        </p:nvCxnSpPr>
        <p:spPr>
          <a:xfrm>
            <a:off x="715890" y="1701425"/>
            <a:ext cx="0" cy="5148262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978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8FDCB-69DA-4A8F-8B91-5CFF77897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12/10/24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AC8C07-E0D3-4464-AE3C-25730D75C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596A6-734E-4AE0-BFB8-3089137BF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3496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B3EF2-2C04-480F-A570-14E520DD0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12/10/24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F5783E-3073-4F4D-8B9C-C5B18DDA5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A75FE3-6719-4790-AA00-251BC2A6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3876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12/10/24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2780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F36D6-399B-43E3-84DD-9FC5119E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12/10/24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87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71768-C3FA-49EF-99EF-06E6C3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6AACE-FAFB-4934-8E3C-AB5B216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12/10/24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5914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C4E9A-CA29-4CCD-ACFA-B29F8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12/10/24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9088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12/10/24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635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8" r:id="rId6"/>
    <p:sldLayoutId id="2147483743" r:id="rId7"/>
    <p:sldLayoutId id="2147483744" r:id="rId8"/>
    <p:sldLayoutId id="2147483745" r:id="rId9"/>
    <p:sldLayoutId id="2147483747" r:id="rId10"/>
    <p:sldLayoutId id="214748374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boldist.co/marketing-strategy/fogg-behavior-model/" TargetMode="External"/><Relationship Id="rId2" Type="http://schemas.openxmlformats.org/officeDocument/2006/relationships/hyperlink" Target="https://behaviormodel.org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behaviormodel.org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boldist.co/marketing-strategy/fogg-behavior-model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boldist.co/marketing-strategy/fogg-behavior-model/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58B3569-73B2-4D05-8E95-886A6EE17F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2D0638-9DA8-136C-B2C2-A69FBE87E0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4528" y="1007439"/>
            <a:ext cx="4653719" cy="4049323"/>
          </a:xfrm>
        </p:spPr>
        <p:txBody>
          <a:bodyPr anchor="ctr" anchorCtr="1">
            <a:norm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</a:rPr>
              <a:t>Market w/conf</a:t>
            </a:r>
            <a:br>
              <a:rPr lang="en-US" sz="7200" dirty="0">
                <a:solidFill>
                  <a:schemeClr val="bg1"/>
                </a:solidFill>
              </a:rPr>
            </a:br>
            <a:r>
              <a:rPr lang="en-US" sz="7200" spc="600" dirty="0" err="1">
                <a:solidFill>
                  <a:schemeClr val="bg1"/>
                </a:solidFill>
              </a:rPr>
              <a:t>idence</a:t>
            </a:r>
            <a:endParaRPr lang="en-US" sz="7200" spc="6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7D2694-5AD1-569D-FA0C-7A32E87F9F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1" y="5170453"/>
            <a:ext cx="4402928" cy="990197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bg1"/>
                </a:solidFill>
              </a:rPr>
              <a:t>Just one person’s thoughts on marketing &amp; communications for scrappy scenarios. </a:t>
            </a:r>
          </a:p>
        </p:txBody>
      </p:sp>
      <p:pic>
        <p:nvPicPr>
          <p:cNvPr id="4" name="Picture 3" descr="A blue abstract watercolor pattern on a white background">
            <a:extLst>
              <a:ext uri="{FF2B5EF4-FFF2-40B4-BE49-F238E27FC236}">
                <a16:creationId xmlns:a16="http://schemas.microsoft.com/office/drawing/2014/main" id="{375A4D75-A9EC-0A63-2AA9-8A864CEEEB7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alphaModFix amt="51000"/>
          </a:blip>
          <a:srcRect l="13606" r="20840" b="-1"/>
          <a:stretch/>
        </p:blipFill>
        <p:spPr>
          <a:xfrm>
            <a:off x="5457027" y="10"/>
            <a:ext cx="6734973" cy="6857990"/>
          </a:xfrm>
          <a:prstGeom prst="rect">
            <a:avLst/>
          </a:prstGeom>
        </p:spPr>
      </p:pic>
      <p:sp>
        <p:nvSpPr>
          <p:cNvPr id="11" name="Graphic 17">
            <a:extLst>
              <a:ext uri="{FF2B5EF4-FFF2-40B4-BE49-F238E27FC236}">
                <a16:creationId xmlns:a16="http://schemas.microsoft.com/office/drawing/2014/main" id="{B71758F4-3F46-45DA-8AC5-4E508DA080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57736" y="815001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Graphic 15">
            <a:extLst>
              <a:ext uri="{FF2B5EF4-FFF2-40B4-BE49-F238E27FC236}">
                <a16:creationId xmlns:a16="http://schemas.microsoft.com/office/drawing/2014/main" id="{8550FED7-7C32-42BB-98DB-30272A6331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16516" y="1044297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274341"/>
            <a:ext cx="11353800" cy="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CC073721-CAF5-01A1-BEBF-6C4DF4B9E75D}"/>
              </a:ext>
            </a:extLst>
          </p:cNvPr>
          <p:cNvSpPr txBox="1"/>
          <p:nvPr/>
        </p:nvSpPr>
        <p:spPr>
          <a:xfrm>
            <a:off x="5646111" y="228944"/>
            <a:ext cx="421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Wednesday, December 11, 2024</a:t>
            </a:r>
          </a:p>
          <a:p>
            <a:r>
              <a:rPr lang="en-US" i="1" dirty="0">
                <a:solidFill>
                  <a:schemeClr val="bg1"/>
                </a:solidFill>
              </a:rPr>
              <a:t>See Chicago Dance </a:t>
            </a:r>
          </a:p>
          <a:p>
            <a:r>
              <a:rPr lang="en-US" dirty="0">
                <a:solidFill>
                  <a:schemeClr val="bg1"/>
                </a:solidFill>
              </a:rPr>
              <a:t>December Community Convening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325902C-29B8-7B16-71C7-A92750F7204D}"/>
              </a:ext>
            </a:extLst>
          </p:cNvPr>
          <p:cNvSpPr txBox="1"/>
          <p:nvPr/>
        </p:nvSpPr>
        <p:spPr>
          <a:xfrm>
            <a:off x="5646111" y="4683322"/>
            <a:ext cx="632999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Erik Kaiko</a:t>
            </a:r>
          </a:p>
          <a:p>
            <a:r>
              <a:rPr lang="en-US" dirty="0">
                <a:solidFill>
                  <a:schemeClr val="bg1"/>
                </a:solidFill>
              </a:rPr>
              <a:t>Hubbard Street Dance Chicago, Director of Marketing &amp; Communications</a:t>
            </a:r>
          </a:p>
          <a:p>
            <a:r>
              <a:rPr lang="en-US" dirty="0" err="1">
                <a:solidFill>
                  <a:schemeClr val="bg1"/>
                </a:solidFill>
              </a:rPr>
              <a:t>ekaiko@hubbardstreetdance.com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err="1">
                <a:solidFill>
                  <a:schemeClr val="bg1"/>
                </a:solidFill>
              </a:rPr>
              <a:t>erik.kaiko@gmail.com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530395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8FDD41F-0B38-BDE3-9AE1-4BF8838464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6DE29D6-16A7-4CD3-8909-960156780A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7D8485-6989-9756-1C5A-016BE8E70D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9F86A4-AFC6-DE54-B5FD-C26AAA8FF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061" y="381935"/>
            <a:ext cx="4857102" cy="5974414"/>
          </a:xfrm>
        </p:spPr>
        <p:txBody>
          <a:bodyPr anchor="ctr">
            <a:normAutofit/>
          </a:bodyPr>
          <a:lstStyle/>
          <a:p>
            <a:r>
              <a:rPr lang="en-US" sz="7200" dirty="0">
                <a:solidFill>
                  <a:schemeClr val="bg1"/>
                </a:solidFill>
              </a:rPr>
              <a:t>Strategy 2: ABILITY</a:t>
            </a:r>
          </a:p>
        </p:txBody>
      </p:sp>
      <p:sp>
        <p:nvSpPr>
          <p:cNvPr id="12" name="Graphic 11">
            <a:extLst>
              <a:ext uri="{FF2B5EF4-FFF2-40B4-BE49-F238E27FC236}">
                <a16:creationId xmlns:a16="http://schemas.microsoft.com/office/drawing/2014/main" id="{18D95C83-FC97-DAE5-F6AE-7873A48A76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3061" y="554152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bg1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0">
            <a:extLst>
              <a:ext uri="{FF2B5EF4-FFF2-40B4-BE49-F238E27FC236}">
                <a16:creationId xmlns:a16="http://schemas.microsoft.com/office/drawing/2014/main" id="{664D000B-AFB4-1A25-E732-446EB2782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5643" y="837005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bg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Graphic 12">
            <a:extLst>
              <a:ext uri="{FF2B5EF4-FFF2-40B4-BE49-F238E27FC236}">
                <a16:creationId xmlns:a16="http://schemas.microsoft.com/office/drawing/2014/main" id="{B2EF1681-3F44-AE0E-2C7D-633DA7A677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3892" y="1472473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bg1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DD9B9F-9E31-1C52-6A1A-CCF2BE6882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381935"/>
            <a:ext cx="5326501" cy="5974415"/>
          </a:xfr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000" dirty="0"/>
              <a:t>THE GOAL: </a:t>
            </a:r>
          </a:p>
          <a:p>
            <a:pPr lvl="1">
              <a:lnSpc>
                <a:spcPct val="100000"/>
              </a:lnSpc>
            </a:pPr>
            <a:r>
              <a:rPr lang="en-US" sz="2000" dirty="0"/>
              <a:t>Make it easy for the patron to take the desired action by increasing their level of ability. </a:t>
            </a:r>
          </a:p>
          <a:p>
            <a:pPr lvl="1">
              <a:lnSpc>
                <a:spcPct val="100000"/>
              </a:lnSpc>
            </a:pPr>
            <a:endParaRPr lang="en-US" sz="2000" dirty="0"/>
          </a:p>
          <a:p>
            <a:pPr>
              <a:lnSpc>
                <a:spcPct val="100000"/>
              </a:lnSpc>
            </a:pPr>
            <a:r>
              <a:rPr lang="en-US" sz="2000" dirty="0"/>
              <a:t>EXAMPLE:</a:t>
            </a:r>
          </a:p>
          <a:p>
            <a:pPr lvl="1">
              <a:lnSpc>
                <a:spcPct val="100000"/>
              </a:lnSpc>
            </a:pPr>
            <a:r>
              <a:rPr lang="en-US" sz="2000" dirty="0"/>
              <a:t>Is ticket </a:t>
            </a:r>
            <a:r>
              <a:rPr lang="en-US" sz="2000" b="1" dirty="0"/>
              <a:t>price </a:t>
            </a:r>
            <a:r>
              <a:rPr lang="en-US" sz="2000" dirty="0"/>
              <a:t>a barrier? Offering a discount increases financial ability.</a:t>
            </a:r>
          </a:p>
          <a:p>
            <a:pPr lvl="1">
              <a:lnSpc>
                <a:spcPct val="100000"/>
              </a:lnSpc>
            </a:pPr>
            <a:r>
              <a:rPr lang="en-US" sz="2000" dirty="0"/>
              <a:t>Are there too many steps? Consider what you are asking the patron to do: is there a </a:t>
            </a:r>
            <a:r>
              <a:rPr lang="en-US" sz="2000" b="1" dirty="0"/>
              <a:t>simpler</a:t>
            </a:r>
            <a:r>
              <a:rPr lang="en-US" sz="2000" dirty="0"/>
              <a:t> way to do it?</a:t>
            </a:r>
          </a:p>
          <a:p>
            <a:pPr lvl="1">
              <a:lnSpc>
                <a:spcPct val="100000"/>
              </a:lnSpc>
            </a:pPr>
            <a:r>
              <a:rPr lang="en-US" sz="2000" dirty="0"/>
              <a:t>How much knowledge are you assuming the potential patron already has? Can you </a:t>
            </a:r>
            <a:r>
              <a:rPr lang="en-US" sz="2000" b="1" dirty="0"/>
              <a:t>educate </a:t>
            </a:r>
            <a:r>
              <a:rPr lang="en-US" sz="2000" dirty="0"/>
              <a:t>them to reduce the mental workload next time?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897D93C-1522-1D9E-EA43-4A5BD0C89A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54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8777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10B0328-AAEF-0855-3BA0-B46CA57581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908151C-9A26-1977-A2AB-8C47280836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442BB09-4C88-93BC-B0F6-2F00A307C9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EA9AA2-3C82-5816-D5E6-CD3201FBC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061" y="381935"/>
            <a:ext cx="4857102" cy="5974414"/>
          </a:xfrm>
        </p:spPr>
        <p:txBody>
          <a:bodyPr anchor="ctr">
            <a:normAutofit/>
          </a:bodyPr>
          <a:lstStyle/>
          <a:p>
            <a:r>
              <a:rPr lang="en-US" sz="7200" dirty="0">
                <a:solidFill>
                  <a:schemeClr val="bg1"/>
                </a:solidFill>
              </a:rPr>
              <a:t>Strategy 3: PROMPTS</a:t>
            </a:r>
          </a:p>
        </p:txBody>
      </p:sp>
      <p:sp>
        <p:nvSpPr>
          <p:cNvPr id="12" name="Graphic 11">
            <a:extLst>
              <a:ext uri="{FF2B5EF4-FFF2-40B4-BE49-F238E27FC236}">
                <a16:creationId xmlns:a16="http://schemas.microsoft.com/office/drawing/2014/main" id="{6E45C568-F89C-F457-99B2-CFD79C47B7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3061" y="554152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bg1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0">
            <a:extLst>
              <a:ext uri="{FF2B5EF4-FFF2-40B4-BE49-F238E27FC236}">
                <a16:creationId xmlns:a16="http://schemas.microsoft.com/office/drawing/2014/main" id="{856A48D9-C12A-0532-B435-F3B075566E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5643" y="837005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bg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Graphic 12">
            <a:extLst>
              <a:ext uri="{FF2B5EF4-FFF2-40B4-BE49-F238E27FC236}">
                <a16:creationId xmlns:a16="http://schemas.microsoft.com/office/drawing/2014/main" id="{89C93CF6-A225-0679-4599-FFC6211EF7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3892" y="1472473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bg1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050F67-2C63-40E8-CFE1-FE667457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381935"/>
            <a:ext cx="5326501" cy="5974415"/>
          </a:xfr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000" dirty="0"/>
              <a:t>THE GOAL: </a:t>
            </a:r>
          </a:p>
          <a:p>
            <a:pPr lvl="1">
              <a:lnSpc>
                <a:spcPct val="100000"/>
              </a:lnSpc>
            </a:pPr>
            <a:r>
              <a:rPr lang="en-US" sz="2000" dirty="0"/>
              <a:t>Give the patron the opportunity to take the desired action by providing a prompt. (a.k.a. “trigger,” “call-to-action,” etc.)</a:t>
            </a:r>
          </a:p>
          <a:p>
            <a:pPr lvl="1">
              <a:lnSpc>
                <a:spcPct val="100000"/>
              </a:lnSpc>
            </a:pPr>
            <a:endParaRPr lang="en-US" sz="2000" dirty="0"/>
          </a:p>
          <a:p>
            <a:pPr>
              <a:lnSpc>
                <a:spcPct val="100000"/>
              </a:lnSpc>
            </a:pPr>
            <a:r>
              <a:rPr lang="en-US" sz="2000" dirty="0"/>
              <a:t>EXAMPLE:</a:t>
            </a:r>
          </a:p>
          <a:p>
            <a:pPr lvl="1">
              <a:lnSpc>
                <a:spcPct val="100000"/>
              </a:lnSpc>
            </a:pPr>
            <a:r>
              <a:rPr lang="en-US" sz="2000" dirty="0"/>
              <a:t>Has it been a while since you’ve posted? Sometimes (if they already possess the Motivation and the Ability), all people need is a </a:t>
            </a:r>
            <a:r>
              <a:rPr lang="en-US" sz="2000" b="1" dirty="0"/>
              <a:t>reminder.</a:t>
            </a:r>
            <a:endParaRPr lang="en-US" sz="2000" dirty="0"/>
          </a:p>
          <a:p>
            <a:pPr lvl="1">
              <a:lnSpc>
                <a:spcPct val="100000"/>
              </a:lnSpc>
            </a:pPr>
            <a:r>
              <a:rPr lang="en-US" sz="2000" dirty="0"/>
              <a:t>Are you concerned that your content is too verbose? Consider something </a:t>
            </a:r>
            <a:r>
              <a:rPr lang="en-US" sz="2000" b="1" dirty="0"/>
              <a:t>shorter and straight-to-the-point </a:t>
            </a:r>
            <a:r>
              <a:rPr lang="en-US" sz="2000" dirty="0"/>
              <a:t>for variety and to stimulate the patron differently. 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5C7D5CE-4EE2-668C-F7BE-72B38C7D6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54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14684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3FA036-732C-6442-4168-42515FB00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069" y="381935"/>
            <a:ext cx="4008583" cy="5974414"/>
          </a:xfrm>
        </p:spPr>
        <p:txBody>
          <a:bodyPr anchor="ctr">
            <a:normAutofit/>
          </a:bodyPr>
          <a:lstStyle/>
          <a:p>
            <a:r>
              <a:rPr lang="en-US" sz="6700">
                <a:solidFill>
                  <a:schemeClr val="bg1"/>
                </a:solidFill>
              </a:rPr>
              <a:t>More about The Fogg Behavior Model</a:t>
            </a:r>
          </a:p>
        </p:txBody>
      </p:sp>
      <p:sp>
        <p:nvSpPr>
          <p:cNvPr id="12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3061" y="554152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bg1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5643" y="837005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bg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3892" y="1472473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bg1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3C770-7F83-B724-EFA2-A5D7037198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381935"/>
            <a:ext cx="5341493" cy="5974415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400" dirty="0"/>
              <a:t>From Dr. BJ Fogg himself: </a:t>
            </a:r>
            <a:r>
              <a:rPr lang="en-US" sz="2400" dirty="0">
                <a:hlinkClick r:id="rId2"/>
              </a:rPr>
              <a:t>https://behaviormodel.org/</a:t>
            </a:r>
            <a:endParaRPr lang="en-US" sz="2400" dirty="0"/>
          </a:p>
          <a:p>
            <a:pPr marL="0" indent="0">
              <a:lnSpc>
                <a:spcPct val="100000"/>
              </a:lnSpc>
              <a:buNone/>
            </a:pPr>
            <a:endParaRPr lang="en-US" sz="2400" dirty="0"/>
          </a:p>
          <a:p>
            <a:pPr>
              <a:lnSpc>
                <a:spcPct val="100000"/>
              </a:lnSpc>
            </a:pPr>
            <a:r>
              <a:rPr lang="en-US" sz="2400" dirty="0"/>
              <a:t>A user-friendly, digestible guide with examples: </a:t>
            </a:r>
            <a:r>
              <a:rPr lang="en-US" sz="2400" dirty="0">
                <a:hlinkClick r:id="rId3"/>
              </a:rPr>
              <a:t>https://boldist.co/marketing-strategy/fogg-behavior-model/</a:t>
            </a:r>
            <a:r>
              <a:rPr lang="en-US" sz="2400" dirty="0"/>
              <a:t> 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54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24814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9528" y="554152"/>
            <a:ext cx="5742189" cy="5742189"/>
          </a:xfrm>
          <a:prstGeom prst="ellipse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57B125-C6E1-6460-4152-549DDD6ED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5072" y="1289765"/>
            <a:ext cx="3651101" cy="4270963"/>
          </a:xfrm>
        </p:spPr>
        <p:txBody>
          <a:bodyPr anchor="ctr">
            <a:normAutofit/>
          </a:bodyPr>
          <a:lstStyle/>
          <a:p>
            <a:pPr algn="ctr"/>
            <a:r>
              <a:rPr lang="en-US" sz="7200">
                <a:solidFill>
                  <a:schemeClr val="bg1"/>
                </a:solidFill>
              </a:rPr>
              <a:t>Clear up the Fogg, Erik.</a:t>
            </a:r>
          </a:p>
        </p:txBody>
      </p:sp>
      <p:sp>
        <p:nvSpPr>
          <p:cNvPr id="12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3493" y="374394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0109" y="1084507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04B37-55CD-E396-8F47-CA70EFB6C6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381935"/>
            <a:ext cx="5490160" cy="6467187"/>
          </a:xfrm>
        </p:spPr>
        <p:txBody>
          <a:bodyPr anchor="t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1800" b="1" dirty="0"/>
              <a:t>How can small companies and independent artists incorporate these strategies with limited resources?</a:t>
            </a:r>
          </a:p>
          <a:p>
            <a:pPr marL="0" indent="0">
              <a:lnSpc>
                <a:spcPct val="100000"/>
              </a:lnSpc>
              <a:buNone/>
            </a:pPr>
            <a:endParaRPr lang="en-US" sz="1300" dirty="0"/>
          </a:p>
          <a:p>
            <a:pPr lvl="1">
              <a:lnSpc>
                <a:spcPct val="100000"/>
              </a:lnSpc>
            </a:pPr>
            <a:r>
              <a:rPr lang="en-US" sz="1300" b="1" dirty="0"/>
              <a:t>What sets you and your work apart? (Motivation)</a:t>
            </a:r>
          </a:p>
          <a:p>
            <a:pPr lvl="2">
              <a:lnSpc>
                <a:spcPct val="100000"/>
              </a:lnSpc>
            </a:pPr>
            <a:r>
              <a:rPr lang="en-US" sz="1300" dirty="0"/>
              <a:t>You are one-of-a-kind. Show that authentically and honestly.</a:t>
            </a:r>
          </a:p>
          <a:p>
            <a:pPr lvl="2">
              <a:lnSpc>
                <a:spcPct val="100000"/>
              </a:lnSpc>
            </a:pPr>
            <a:r>
              <a:rPr lang="en-US" sz="1300" dirty="0"/>
              <a:t>Don’t be afraid to tell your story, warts and all.</a:t>
            </a:r>
          </a:p>
          <a:p>
            <a:pPr lvl="2">
              <a:lnSpc>
                <a:spcPct val="100000"/>
              </a:lnSpc>
            </a:pPr>
            <a:r>
              <a:rPr lang="en-US" sz="1300" dirty="0"/>
              <a:t>Use your assets to your advantage.</a:t>
            </a:r>
          </a:p>
          <a:p>
            <a:pPr lvl="1">
              <a:lnSpc>
                <a:spcPct val="100000"/>
              </a:lnSpc>
            </a:pPr>
            <a:r>
              <a:rPr lang="en-US" sz="1300" b="1" dirty="0"/>
              <a:t>Reduce friction wherever possible. (Ability)</a:t>
            </a:r>
          </a:p>
          <a:p>
            <a:pPr lvl="2">
              <a:lnSpc>
                <a:spcPct val="100000"/>
              </a:lnSpc>
            </a:pPr>
            <a:r>
              <a:rPr lang="en-US" sz="1300" dirty="0"/>
              <a:t>Distill down to the essentials. What do you really need?</a:t>
            </a:r>
          </a:p>
          <a:p>
            <a:pPr lvl="2">
              <a:lnSpc>
                <a:spcPct val="100000"/>
              </a:lnSpc>
            </a:pPr>
            <a:r>
              <a:rPr lang="en-US" sz="1300" dirty="0"/>
              <a:t>Think about your own pain points as a consumer. What makes you procrastinate, and what breaks you out of that cycle?</a:t>
            </a:r>
          </a:p>
          <a:p>
            <a:pPr lvl="2">
              <a:lnSpc>
                <a:spcPct val="100000"/>
              </a:lnSpc>
            </a:pPr>
            <a:r>
              <a:rPr lang="en-US" sz="1300" dirty="0"/>
              <a:t>Simplify.</a:t>
            </a:r>
          </a:p>
          <a:p>
            <a:pPr lvl="1">
              <a:lnSpc>
                <a:spcPct val="100000"/>
              </a:lnSpc>
            </a:pPr>
            <a:r>
              <a:rPr lang="en-US" sz="1300" b="1" dirty="0"/>
              <a:t>Make noise! (Prompts)</a:t>
            </a:r>
          </a:p>
          <a:p>
            <a:pPr lvl="2">
              <a:lnSpc>
                <a:spcPct val="100000"/>
              </a:lnSpc>
            </a:pPr>
            <a:r>
              <a:rPr lang="en-US" sz="1300" dirty="0"/>
              <a:t>If you are worried about posting/sharing/emailing too much or too frequently – instead of pulling back on volume, re-think your messaging and consider a different objective. </a:t>
            </a:r>
          </a:p>
          <a:p>
            <a:pPr lvl="3">
              <a:lnSpc>
                <a:spcPct val="100000"/>
              </a:lnSpc>
            </a:pPr>
            <a:r>
              <a:rPr lang="en-US" sz="1300" dirty="0"/>
              <a:t>This does not necessarily mean creating more/different content. It may just mean repackaging. </a:t>
            </a:r>
          </a:p>
          <a:p>
            <a:pPr lvl="2">
              <a:lnSpc>
                <a:spcPct val="100000"/>
              </a:lnSpc>
            </a:pPr>
            <a:r>
              <a:rPr lang="en-US" sz="1300" dirty="0"/>
              <a:t>Stay top-of-mind.</a:t>
            </a:r>
          </a:p>
          <a:p>
            <a:pPr lvl="2">
              <a:lnSpc>
                <a:spcPct val="100000"/>
              </a:lnSpc>
            </a:pPr>
            <a:endParaRPr lang="en-US" sz="1300" dirty="0"/>
          </a:p>
        </p:txBody>
      </p:sp>
      <p:sp>
        <p:nvSpPr>
          <p:cNvPr id="16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6547" y="5751820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54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2595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1B787A8-0D67-4B7E-9B48-86BD906AB6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663302B0-7A41-480B-921B-7D395B4E24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Questions">
            <a:extLst>
              <a:ext uri="{FF2B5EF4-FFF2-40B4-BE49-F238E27FC236}">
                <a16:creationId xmlns:a16="http://schemas.microsoft.com/office/drawing/2014/main" id="{4C04A223-4EFB-7849-6B32-24C837A0CE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02452" y="1568452"/>
            <a:ext cx="5289548" cy="5289548"/>
          </a:xfrm>
          <a:prstGeom prst="rect">
            <a:avLst/>
          </a:prstGeom>
          <a:effectLst>
            <a:softEdge rad="444500"/>
          </a:effec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4E94261F-1ED3-4E90-88E6-1347914400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716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>
                  <a:alpha val="40000"/>
                </a:schemeClr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07A1D6-6269-EE94-7058-35749ABC4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8043" y="590062"/>
            <a:ext cx="5347266" cy="283893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b="1" i="0" kern="1200" cap="all" baseline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Ask me questions!</a:t>
            </a:r>
          </a:p>
        </p:txBody>
      </p:sp>
      <p:sp>
        <p:nvSpPr>
          <p:cNvPr id="16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236" y="1606411"/>
            <a:ext cx="139038" cy="139038"/>
          </a:xfrm>
          <a:custGeom>
            <a:avLst/>
            <a:gdLst>
              <a:gd name="connsiteX0" fmla="*/ 129601 w 139038"/>
              <a:gd name="connsiteY0" fmla="*/ 60082 h 139038"/>
              <a:gd name="connsiteX1" fmla="*/ 78956 w 139038"/>
              <a:gd name="connsiteY1" fmla="*/ 60082 h 139038"/>
              <a:gd name="connsiteX2" fmla="*/ 78956 w 139038"/>
              <a:gd name="connsiteY2" fmla="*/ 9437 h 139038"/>
              <a:gd name="connsiteX3" fmla="*/ 69519 w 139038"/>
              <a:gd name="connsiteY3" fmla="*/ 0 h 139038"/>
              <a:gd name="connsiteX4" fmla="*/ 60082 w 139038"/>
              <a:gd name="connsiteY4" fmla="*/ 9437 h 139038"/>
              <a:gd name="connsiteX5" fmla="*/ 60082 w 139038"/>
              <a:gd name="connsiteY5" fmla="*/ 60082 h 139038"/>
              <a:gd name="connsiteX6" fmla="*/ 9437 w 139038"/>
              <a:gd name="connsiteY6" fmla="*/ 60082 h 139038"/>
              <a:gd name="connsiteX7" fmla="*/ 0 w 139038"/>
              <a:gd name="connsiteY7" fmla="*/ 69519 h 139038"/>
              <a:gd name="connsiteX8" fmla="*/ 9437 w 139038"/>
              <a:gd name="connsiteY8" fmla="*/ 78956 h 139038"/>
              <a:gd name="connsiteX9" fmla="*/ 60082 w 139038"/>
              <a:gd name="connsiteY9" fmla="*/ 78956 h 139038"/>
              <a:gd name="connsiteX10" fmla="*/ 60082 w 139038"/>
              <a:gd name="connsiteY10" fmla="*/ 129601 h 139038"/>
              <a:gd name="connsiteX11" fmla="*/ 69519 w 139038"/>
              <a:gd name="connsiteY11" fmla="*/ 139038 h 139038"/>
              <a:gd name="connsiteX12" fmla="*/ 78956 w 139038"/>
              <a:gd name="connsiteY12" fmla="*/ 129601 h 139038"/>
              <a:gd name="connsiteX13" fmla="*/ 78956 w 139038"/>
              <a:gd name="connsiteY13" fmla="*/ 78956 h 139038"/>
              <a:gd name="connsiteX14" fmla="*/ 129601 w 139038"/>
              <a:gd name="connsiteY14" fmla="*/ 78956 h 139038"/>
              <a:gd name="connsiteX15" fmla="*/ 139038 w 139038"/>
              <a:gd name="connsiteY15" fmla="*/ 69519 h 139038"/>
              <a:gd name="connsiteX16" fmla="*/ 129601 w 139038"/>
              <a:gd name="connsiteY16" fmla="*/ 60082 h 13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8" h="139038">
                <a:moveTo>
                  <a:pt x="129601" y="60082"/>
                </a:moveTo>
                <a:lnTo>
                  <a:pt x="78956" y="60082"/>
                </a:lnTo>
                <a:lnTo>
                  <a:pt x="78956" y="9437"/>
                </a:lnTo>
                <a:cubicBezTo>
                  <a:pt x="78956" y="4225"/>
                  <a:pt x="74731" y="0"/>
                  <a:pt x="69519" y="0"/>
                </a:cubicBezTo>
                <a:cubicBezTo>
                  <a:pt x="64307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7"/>
                  <a:pt x="0" y="69519"/>
                </a:cubicBezTo>
                <a:cubicBezTo>
                  <a:pt x="0" y="74731"/>
                  <a:pt x="4225" y="78956"/>
                  <a:pt x="9437" y="78956"/>
                </a:cubicBezTo>
                <a:lnTo>
                  <a:pt x="60082" y="78956"/>
                </a:lnTo>
                <a:lnTo>
                  <a:pt x="60082" y="129601"/>
                </a:lnTo>
                <a:cubicBezTo>
                  <a:pt x="60082" y="134813"/>
                  <a:pt x="64307" y="139038"/>
                  <a:pt x="69519" y="139038"/>
                </a:cubicBezTo>
                <a:cubicBezTo>
                  <a:pt x="74731" y="139038"/>
                  <a:pt x="78956" y="134813"/>
                  <a:pt x="78956" y="129601"/>
                </a:cubicBezTo>
                <a:lnTo>
                  <a:pt x="78956" y="78956"/>
                </a:lnTo>
                <a:lnTo>
                  <a:pt x="129601" y="78956"/>
                </a:lnTo>
                <a:cubicBezTo>
                  <a:pt x="134813" y="78956"/>
                  <a:pt x="139038" y="74731"/>
                  <a:pt x="139038" y="69519"/>
                </a:cubicBezTo>
                <a:cubicBezTo>
                  <a:pt x="139038" y="64307"/>
                  <a:pt x="134813" y="60082"/>
                  <a:pt x="129601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8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8014" y="1835705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3696" y="2060130"/>
            <a:ext cx="127713" cy="127713"/>
          </a:xfrm>
          <a:custGeom>
            <a:avLst/>
            <a:gdLst>
              <a:gd name="connsiteX0" fmla="*/ 63857 w 127713"/>
              <a:gd name="connsiteY0" fmla="*/ 18874 h 127713"/>
              <a:gd name="connsiteX1" fmla="*/ 108839 w 127713"/>
              <a:gd name="connsiteY1" fmla="*/ 63857 h 127713"/>
              <a:gd name="connsiteX2" fmla="*/ 63857 w 127713"/>
              <a:gd name="connsiteY2" fmla="*/ 108839 h 127713"/>
              <a:gd name="connsiteX3" fmla="*/ 18874 w 127713"/>
              <a:gd name="connsiteY3" fmla="*/ 63857 h 127713"/>
              <a:gd name="connsiteX4" fmla="*/ 63857 w 127713"/>
              <a:gd name="connsiteY4" fmla="*/ 18874 h 127713"/>
              <a:gd name="connsiteX5" fmla="*/ 63857 w 127713"/>
              <a:gd name="connsiteY5" fmla="*/ 0 h 127713"/>
              <a:gd name="connsiteX6" fmla="*/ 0 w 127713"/>
              <a:gd name="connsiteY6" fmla="*/ 63857 h 127713"/>
              <a:gd name="connsiteX7" fmla="*/ 63857 w 127713"/>
              <a:gd name="connsiteY7" fmla="*/ 127713 h 127713"/>
              <a:gd name="connsiteX8" fmla="*/ 127713 w 127713"/>
              <a:gd name="connsiteY8" fmla="*/ 63857 h 127713"/>
              <a:gd name="connsiteX9" fmla="*/ 63857 w 127713"/>
              <a:gd name="connsiteY9" fmla="*/ 0 h 12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3" h="127713">
                <a:moveTo>
                  <a:pt x="63857" y="18874"/>
                </a:moveTo>
                <a:cubicBezTo>
                  <a:pt x="88700" y="18874"/>
                  <a:pt x="108839" y="39013"/>
                  <a:pt x="108839" y="63857"/>
                </a:cubicBezTo>
                <a:cubicBezTo>
                  <a:pt x="108839" y="88700"/>
                  <a:pt x="88700" y="108839"/>
                  <a:pt x="63857" y="108839"/>
                </a:cubicBezTo>
                <a:cubicBezTo>
                  <a:pt x="39013" y="108839"/>
                  <a:pt x="18874" y="88700"/>
                  <a:pt x="18874" y="63857"/>
                </a:cubicBezTo>
                <a:cubicBezTo>
                  <a:pt x="18898" y="39023"/>
                  <a:pt x="39023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3"/>
                  <a:pt x="63857" y="127713"/>
                </a:cubicBezTo>
                <a:cubicBezTo>
                  <a:pt x="99124" y="127713"/>
                  <a:pt x="127713" y="99124"/>
                  <a:pt x="127713" y="63857"/>
                </a:cubicBezTo>
                <a:cubicBezTo>
                  <a:pt x="127713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01262" y="3496322"/>
            <a:ext cx="0" cy="335280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 person in front of a map&#10;&#10;Description automatically generated">
            <a:extLst>
              <a:ext uri="{FF2B5EF4-FFF2-40B4-BE49-F238E27FC236}">
                <a16:creationId xmlns:a16="http://schemas.microsoft.com/office/drawing/2014/main" id="{D797439E-F5C0-012C-3CFF-FE4677540C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15676" y="3080240"/>
            <a:ext cx="5006627" cy="3353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1760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8109AE4-B1D2-FF22-E968-392999D70A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51E3086-8D7F-EB8B-1624-CE5944EB50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192F7C-C854-0659-A1DE-C9C18CF28E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4528" y="1007439"/>
            <a:ext cx="4653719" cy="4049323"/>
          </a:xfrm>
        </p:spPr>
        <p:txBody>
          <a:bodyPr anchor="ctr" anchorCtr="1">
            <a:norm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</a:rPr>
              <a:t>Market w/conf</a:t>
            </a:r>
            <a:br>
              <a:rPr lang="en-US" sz="7200" dirty="0">
                <a:solidFill>
                  <a:schemeClr val="bg1"/>
                </a:solidFill>
              </a:rPr>
            </a:br>
            <a:r>
              <a:rPr lang="en-US" sz="7200" spc="600" dirty="0" err="1">
                <a:solidFill>
                  <a:schemeClr val="bg1"/>
                </a:solidFill>
              </a:rPr>
              <a:t>idence</a:t>
            </a:r>
            <a:endParaRPr lang="en-US" sz="7200" spc="6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3E6D7F-6F2B-C4F5-9649-BD869AFDA1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1" y="5170453"/>
            <a:ext cx="4402928" cy="990197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bg1"/>
                </a:solidFill>
              </a:rPr>
              <a:t>Just one person’s thoughts on marketing &amp; communications for scrappy scenarios. </a:t>
            </a:r>
          </a:p>
        </p:txBody>
      </p:sp>
      <p:pic>
        <p:nvPicPr>
          <p:cNvPr id="4" name="Picture 3" descr="A blue abstract watercolor pattern on a white background">
            <a:extLst>
              <a:ext uri="{FF2B5EF4-FFF2-40B4-BE49-F238E27FC236}">
                <a16:creationId xmlns:a16="http://schemas.microsoft.com/office/drawing/2014/main" id="{5EA118CD-073D-B73E-3C24-04D9C00BF05B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alphaModFix amt="51000"/>
          </a:blip>
          <a:srcRect l="13606" r="20840" b="-1"/>
          <a:stretch/>
        </p:blipFill>
        <p:spPr>
          <a:xfrm>
            <a:off x="5457027" y="10"/>
            <a:ext cx="6734973" cy="6857990"/>
          </a:xfrm>
          <a:prstGeom prst="rect">
            <a:avLst/>
          </a:prstGeom>
        </p:spPr>
      </p:pic>
      <p:sp>
        <p:nvSpPr>
          <p:cNvPr id="11" name="Graphic 17">
            <a:extLst>
              <a:ext uri="{FF2B5EF4-FFF2-40B4-BE49-F238E27FC236}">
                <a16:creationId xmlns:a16="http://schemas.microsoft.com/office/drawing/2014/main" id="{2890C485-006A-C551-F795-80BA83170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57736" y="815001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Graphic 15">
            <a:extLst>
              <a:ext uri="{FF2B5EF4-FFF2-40B4-BE49-F238E27FC236}">
                <a16:creationId xmlns:a16="http://schemas.microsoft.com/office/drawing/2014/main" id="{7F2B68D2-A99F-0186-D76C-0F9AB2AD03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16516" y="1044297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2AB5BE4-DD18-3624-2141-5AC4596B3A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274341"/>
            <a:ext cx="11353800" cy="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6F5534DF-2A4E-2F15-08DB-AD88E6C69FFD}"/>
              </a:ext>
            </a:extLst>
          </p:cNvPr>
          <p:cNvSpPr txBox="1"/>
          <p:nvPr/>
        </p:nvSpPr>
        <p:spPr>
          <a:xfrm>
            <a:off x="5646111" y="228944"/>
            <a:ext cx="421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Wednesday, December 11, 2024</a:t>
            </a:r>
          </a:p>
          <a:p>
            <a:r>
              <a:rPr lang="en-US" i="1" dirty="0">
                <a:solidFill>
                  <a:schemeClr val="bg1"/>
                </a:solidFill>
              </a:rPr>
              <a:t>See Chicago Dance </a:t>
            </a:r>
          </a:p>
          <a:p>
            <a:r>
              <a:rPr lang="en-US" dirty="0">
                <a:solidFill>
                  <a:schemeClr val="bg1"/>
                </a:solidFill>
              </a:rPr>
              <a:t>December Community Convening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37D10FA-E077-FFEF-69E9-42553A3B96D0}"/>
              </a:ext>
            </a:extLst>
          </p:cNvPr>
          <p:cNvSpPr txBox="1"/>
          <p:nvPr/>
        </p:nvSpPr>
        <p:spPr>
          <a:xfrm>
            <a:off x="5646111" y="4683322"/>
            <a:ext cx="632999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Erik Kaiko</a:t>
            </a:r>
          </a:p>
          <a:p>
            <a:r>
              <a:rPr lang="en-US" dirty="0">
                <a:solidFill>
                  <a:schemeClr val="bg1"/>
                </a:solidFill>
              </a:rPr>
              <a:t>Hubbard Street Dance Chicago, Director of Marketing &amp; Communications</a:t>
            </a:r>
          </a:p>
          <a:p>
            <a:r>
              <a:rPr lang="en-US" dirty="0" err="1">
                <a:solidFill>
                  <a:schemeClr val="bg1"/>
                </a:solidFill>
              </a:rPr>
              <a:t>ekaiko@hubbardstreetdance.com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err="1">
                <a:solidFill>
                  <a:schemeClr val="bg1"/>
                </a:solidFill>
              </a:rPr>
              <a:t>erik.kaiko@gmail.com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46579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1B787A8-0D67-4B7E-9B48-86BD906AB6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663302B0-7A41-480B-921B-7D395B4E24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Books">
            <a:extLst>
              <a:ext uri="{FF2B5EF4-FFF2-40B4-BE49-F238E27FC236}">
                <a16:creationId xmlns:a16="http://schemas.microsoft.com/office/drawing/2014/main" id="{EA943989-A312-47B9-F472-5B1ABB55E8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02452" y="1568452"/>
            <a:ext cx="5289548" cy="5289548"/>
          </a:xfrm>
          <a:prstGeom prst="rect">
            <a:avLst/>
          </a:prstGeom>
          <a:effectLst>
            <a:softEdge rad="444500"/>
          </a:effec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4E94261F-1ED3-4E90-88E6-1347914400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716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>
                  <a:alpha val="40000"/>
                </a:schemeClr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5E4461-7C1F-BE84-5399-446ED73BE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8043" y="590062"/>
            <a:ext cx="5347266" cy="115538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5000" b="1" i="1" kern="1200" cap="all" baseline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AGENDA</a:t>
            </a:r>
          </a:p>
        </p:txBody>
      </p:sp>
      <p:sp>
        <p:nvSpPr>
          <p:cNvPr id="16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236" y="1606411"/>
            <a:ext cx="139038" cy="139038"/>
          </a:xfrm>
          <a:custGeom>
            <a:avLst/>
            <a:gdLst>
              <a:gd name="connsiteX0" fmla="*/ 129601 w 139038"/>
              <a:gd name="connsiteY0" fmla="*/ 60082 h 139038"/>
              <a:gd name="connsiteX1" fmla="*/ 78956 w 139038"/>
              <a:gd name="connsiteY1" fmla="*/ 60082 h 139038"/>
              <a:gd name="connsiteX2" fmla="*/ 78956 w 139038"/>
              <a:gd name="connsiteY2" fmla="*/ 9437 h 139038"/>
              <a:gd name="connsiteX3" fmla="*/ 69519 w 139038"/>
              <a:gd name="connsiteY3" fmla="*/ 0 h 139038"/>
              <a:gd name="connsiteX4" fmla="*/ 60082 w 139038"/>
              <a:gd name="connsiteY4" fmla="*/ 9437 h 139038"/>
              <a:gd name="connsiteX5" fmla="*/ 60082 w 139038"/>
              <a:gd name="connsiteY5" fmla="*/ 60082 h 139038"/>
              <a:gd name="connsiteX6" fmla="*/ 9437 w 139038"/>
              <a:gd name="connsiteY6" fmla="*/ 60082 h 139038"/>
              <a:gd name="connsiteX7" fmla="*/ 0 w 139038"/>
              <a:gd name="connsiteY7" fmla="*/ 69519 h 139038"/>
              <a:gd name="connsiteX8" fmla="*/ 9437 w 139038"/>
              <a:gd name="connsiteY8" fmla="*/ 78956 h 139038"/>
              <a:gd name="connsiteX9" fmla="*/ 60082 w 139038"/>
              <a:gd name="connsiteY9" fmla="*/ 78956 h 139038"/>
              <a:gd name="connsiteX10" fmla="*/ 60082 w 139038"/>
              <a:gd name="connsiteY10" fmla="*/ 129601 h 139038"/>
              <a:gd name="connsiteX11" fmla="*/ 69519 w 139038"/>
              <a:gd name="connsiteY11" fmla="*/ 139038 h 139038"/>
              <a:gd name="connsiteX12" fmla="*/ 78956 w 139038"/>
              <a:gd name="connsiteY12" fmla="*/ 129601 h 139038"/>
              <a:gd name="connsiteX13" fmla="*/ 78956 w 139038"/>
              <a:gd name="connsiteY13" fmla="*/ 78956 h 139038"/>
              <a:gd name="connsiteX14" fmla="*/ 129601 w 139038"/>
              <a:gd name="connsiteY14" fmla="*/ 78956 h 139038"/>
              <a:gd name="connsiteX15" fmla="*/ 139038 w 139038"/>
              <a:gd name="connsiteY15" fmla="*/ 69519 h 139038"/>
              <a:gd name="connsiteX16" fmla="*/ 129601 w 139038"/>
              <a:gd name="connsiteY16" fmla="*/ 60082 h 13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8" h="139038">
                <a:moveTo>
                  <a:pt x="129601" y="60082"/>
                </a:moveTo>
                <a:lnTo>
                  <a:pt x="78956" y="60082"/>
                </a:lnTo>
                <a:lnTo>
                  <a:pt x="78956" y="9437"/>
                </a:lnTo>
                <a:cubicBezTo>
                  <a:pt x="78956" y="4225"/>
                  <a:pt x="74731" y="0"/>
                  <a:pt x="69519" y="0"/>
                </a:cubicBezTo>
                <a:cubicBezTo>
                  <a:pt x="64307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7"/>
                  <a:pt x="0" y="69519"/>
                </a:cubicBezTo>
                <a:cubicBezTo>
                  <a:pt x="0" y="74731"/>
                  <a:pt x="4225" y="78956"/>
                  <a:pt x="9437" y="78956"/>
                </a:cubicBezTo>
                <a:lnTo>
                  <a:pt x="60082" y="78956"/>
                </a:lnTo>
                <a:lnTo>
                  <a:pt x="60082" y="129601"/>
                </a:lnTo>
                <a:cubicBezTo>
                  <a:pt x="60082" y="134813"/>
                  <a:pt x="64307" y="139038"/>
                  <a:pt x="69519" y="139038"/>
                </a:cubicBezTo>
                <a:cubicBezTo>
                  <a:pt x="74731" y="139038"/>
                  <a:pt x="78956" y="134813"/>
                  <a:pt x="78956" y="129601"/>
                </a:cubicBezTo>
                <a:lnTo>
                  <a:pt x="78956" y="78956"/>
                </a:lnTo>
                <a:lnTo>
                  <a:pt x="129601" y="78956"/>
                </a:lnTo>
                <a:cubicBezTo>
                  <a:pt x="134813" y="78956"/>
                  <a:pt x="139038" y="74731"/>
                  <a:pt x="139038" y="69519"/>
                </a:cubicBezTo>
                <a:cubicBezTo>
                  <a:pt x="139038" y="64307"/>
                  <a:pt x="134813" y="60082"/>
                  <a:pt x="129601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8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8014" y="1835705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3696" y="2060130"/>
            <a:ext cx="127713" cy="127713"/>
          </a:xfrm>
          <a:custGeom>
            <a:avLst/>
            <a:gdLst>
              <a:gd name="connsiteX0" fmla="*/ 63857 w 127713"/>
              <a:gd name="connsiteY0" fmla="*/ 18874 h 127713"/>
              <a:gd name="connsiteX1" fmla="*/ 108839 w 127713"/>
              <a:gd name="connsiteY1" fmla="*/ 63857 h 127713"/>
              <a:gd name="connsiteX2" fmla="*/ 63857 w 127713"/>
              <a:gd name="connsiteY2" fmla="*/ 108839 h 127713"/>
              <a:gd name="connsiteX3" fmla="*/ 18874 w 127713"/>
              <a:gd name="connsiteY3" fmla="*/ 63857 h 127713"/>
              <a:gd name="connsiteX4" fmla="*/ 63857 w 127713"/>
              <a:gd name="connsiteY4" fmla="*/ 18874 h 127713"/>
              <a:gd name="connsiteX5" fmla="*/ 63857 w 127713"/>
              <a:gd name="connsiteY5" fmla="*/ 0 h 127713"/>
              <a:gd name="connsiteX6" fmla="*/ 0 w 127713"/>
              <a:gd name="connsiteY6" fmla="*/ 63857 h 127713"/>
              <a:gd name="connsiteX7" fmla="*/ 63857 w 127713"/>
              <a:gd name="connsiteY7" fmla="*/ 127713 h 127713"/>
              <a:gd name="connsiteX8" fmla="*/ 127713 w 127713"/>
              <a:gd name="connsiteY8" fmla="*/ 63857 h 127713"/>
              <a:gd name="connsiteX9" fmla="*/ 63857 w 127713"/>
              <a:gd name="connsiteY9" fmla="*/ 0 h 12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3" h="127713">
                <a:moveTo>
                  <a:pt x="63857" y="18874"/>
                </a:moveTo>
                <a:cubicBezTo>
                  <a:pt x="88700" y="18874"/>
                  <a:pt x="108839" y="39013"/>
                  <a:pt x="108839" y="63857"/>
                </a:cubicBezTo>
                <a:cubicBezTo>
                  <a:pt x="108839" y="88700"/>
                  <a:pt x="88700" y="108839"/>
                  <a:pt x="63857" y="108839"/>
                </a:cubicBezTo>
                <a:cubicBezTo>
                  <a:pt x="39013" y="108839"/>
                  <a:pt x="18874" y="88700"/>
                  <a:pt x="18874" y="63857"/>
                </a:cubicBezTo>
                <a:cubicBezTo>
                  <a:pt x="18898" y="39023"/>
                  <a:pt x="39023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3"/>
                  <a:pt x="63857" y="127713"/>
                </a:cubicBezTo>
                <a:cubicBezTo>
                  <a:pt x="99124" y="127713"/>
                  <a:pt x="127713" y="99124"/>
                  <a:pt x="127713" y="63857"/>
                </a:cubicBezTo>
                <a:cubicBezTo>
                  <a:pt x="127713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01262" y="3496322"/>
            <a:ext cx="0" cy="335280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2F018F85-3D1B-6FB3-08F1-5EF0FC07C280}"/>
              </a:ext>
            </a:extLst>
          </p:cNvPr>
          <p:cNvSpPr txBox="1"/>
          <p:nvPr/>
        </p:nvSpPr>
        <p:spPr>
          <a:xfrm>
            <a:off x="1578043" y="1837379"/>
            <a:ext cx="8775700" cy="4439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AutoNum type="romanUcParenR"/>
            </a:pPr>
            <a:r>
              <a:rPr lang="en-US" sz="3200" dirty="0">
                <a:solidFill>
                  <a:schemeClr val="bg1"/>
                </a:solidFill>
              </a:rPr>
              <a:t>Introduction</a:t>
            </a:r>
          </a:p>
          <a:p>
            <a:pPr marL="571500" indent="-571500">
              <a:lnSpc>
                <a:spcPct val="150000"/>
              </a:lnSpc>
              <a:buAutoNum type="romanUcParenR"/>
            </a:pPr>
            <a:r>
              <a:rPr lang="en-US" sz="3200" dirty="0">
                <a:solidFill>
                  <a:schemeClr val="bg1"/>
                </a:solidFill>
              </a:rPr>
              <a:t>Marketing Objectives</a:t>
            </a:r>
          </a:p>
          <a:p>
            <a:pPr marL="571500" indent="-571500">
              <a:lnSpc>
                <a:spcPct val="150000"/>
              </a:lnSpc>
              <a:buAutoNum type="romanUcParenR"/>
            </a:pPr>
            <a:r>
              <a:rPr lang="en-US" sz="3200" dirty="0">
                <a:solidFill>
                  <a:schemeClr val="bg1"/>
                </a:solidFill>
              </a:rPr>
              <a:t>The Fogg Behavior Model</a:t>
            </a:r>
          </a:p>
          <a:p>
            <a:pPr marL="571500" indent="-571500">
              <a:lnSpc>
                <a:spcPct val="150000"/>
              </a:lnSpc>
              <a:buAutoNum type="romanUcParenR"/>
            </a:pPr>
            <a:r>
              <a:rPr lang="en-US" sz="3200" dirty="0">
                <a:solidFill>
                  <a:schemeClr val="bg1"/>
                </a:solidFill>
              </a:rPr>
              <a:t>Marketing Strategies</a:t>
            </a:r>
          </a:p>
          <a:p>
            <a:pPr marL="571500" indent="-571500">
              <a:lnSpc>
                <a:spcPct val="150000"/>
              </a:lnSpc>
              <a:buAutoNum type="romanUcParenR"/>
            </a:pPr>
            <a:r>
              <a:rPr lang="en-US" sz="3200" dirty="0">
                <a:solidFill>
                  <a:schemeClr val="bg1"/>
                </a:solidFill>
              </a:rPr>
              <a:t>Takeaways</a:t>
            </a:r>
          </a:p>
          <a:p>
            <a:pPr marL="571500" indent="-571500">
              <a:lnSpc>
                <a:spcPct val="150000"/>
              </a:lnSpc>
              <a:buAutoNum type="romanUcParenR"/>
            </a:pPr>
            <a:r>
              <a:rPr lang="en-US" sz="3200" dirty="0">
                <a:solidFill>
                  <a:schemeClr val="bg1"/>
                </a:solidFill>
              </a:rPr>
              <a:t>Q&amp;A</a:t>
            </a:r>
          </a:p>
        </p:txBody>
      </p:sp>
    </p:spTree>
    <p:extLst>
      <p:ext uri="{BB962C8B-B14F-4D97-AF65-F5344CB8AC3E}">
        <p14:creationId xmlns:p14="http://schemas.microsoft.com/office/powerpoint/2010/main" val="654606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9528" y="554152"/>
            <a:ext cx="5742189" cy="5742189"/>
          </a:xfrm>
          <a:prstGeom prst="ellipse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532236-0581-20EE-F980-9A7AF455A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5072" y="1289765"/>
            <a:ext cx="3651101" cy="4270963"/>
          </a:xfrm>
        </p:spPr>
        <p:txBody>
          <a:bodyPr anchor="ctr">
            <a:norm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</a:rPr>
              <a:t>I’m Erik!</a:t>
            </a:r>
          </a:p>
        </p:txBody>
      </p:sp>
      <p:sp>
        <p:nvSpPr>
          <p:cNvPr id="12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3493" y="374394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0109" y="1084507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1A7EF4AF-F0B7-92E6-9067-5623C8A28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41246" y="381935"/>
            <a:ext cx="5500644" cy="5974415"/>
          </a:xfrm>
        </p:spPr>
        <p:txBody>
          <a:bodyPr anchor="ctr">
            <a:noAutofit/>
          </a:bodyPr>
          <a:lstStyle/>
          <a:p>
            <a:r>
              <a:rPr lang="en-US" sz="2400" dirty="0"/>
              <a:t>Artist turned administrator(/artist)</a:t>
            </a:r>
          </a:p>
          <a:p>
            <a:r>
              <a:rPr lang="en-US" sz="2400" dirty="0"/>
              <a:t>Bachelor of Science in Theatre, Sociology Minor</a:t>
            </a:r>
          </a:p>
          <a:p>
            <a:r>
              <a:rPr lang="en-US" sz="2400" dirty="0"/>
              <a:t>MFA in Theatre Management &amp; Producing</a:t>
            </a:r>
          </a:p>
          <a:p>
            <a:pPr lvl="1"/>
            <a:r>
              <a:rPr lang="en-US" sz="1800" dirty="0"/>
              <a:t>Press &amp; Public Relations</a:t>
            </a:r>
          </a:p>
          <a:p>
            <a:pPr lvl="1"/>
            <a:r>
              <a:rPr lang="en-US" sz="1800" dirty="0"/>
              <a:t>Budgeting</a:t>
            </a:r>
          </a:p>
          <a:p>
            <a:pPr lvl="1"/>
            <a:r>
              <a:rPr lang="en-US" sz="1800" dirty="0"/>
              <a:t>Accounting</a:t>
            </a:r>
          </a:p>
          <a:p>
            <a:pPr lvl="1"/>
            <a:r>
              <a:rPr lang="en-US" sz="1800" dirty="0"/>
              <a:t>Marketing &amp; Advertising</a:t>
            </a:r>
          </a:p>
          <a:p>
            <a:r>
              <a:rPr lang="en-US" sz="2400" dirty="0"/>
              <a:t>Joey Parnes Productions, New York Theatre Workshop, Writers Theatre, Hubbard Street Dance Chicago</a:t>
            </a:r>
          </a:p>
          <a:p>
            <a:r>
              <a:rPr lang="en-US" sz="2400" dirty="0"/>
              <a:t>Company Management, General Management, Producing, Marketing</a:t>
            </a:r>
          </a:p>
        </p:txBody>
      </p:sp>
      <p:sp>
        <p:nvSpPr>
          <p:cNvPr id="16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6547" y="5751820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54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9495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2344B5-17D7-3CF6-9937-D4FA14624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069" y="381935"/>
            <a:ext cx="4008583" cy="5974414"/>
          </a:xfrm>
        </p:spPr>
        <p:txBody>
          <a:bodyPr anchor="ctr">
            <a:normAutofit/>
          </a:bodyPr>
          <a:lstStyle/>
          <a:p>
            <a:r>
              <a:rPr lang="en-US" sz="5600" dirty="0">
                <a:solidFill>
                  <a:schemeClr val="bg1"/>
                </a:solidFill>
              </a:rPr>
              <a:t>Why Marketing?</a:t>
            </a:r>
            <a:br>
              <a:rPr lang="en-US" sz="5600" dirty="0">
                <a:solidFill>
                  <a:schemeClr val="bg1"/>
                </a:solidFill>
              </a:rPr>
            </a:br>
            <a:br>
              <a:rPr lang="en-US" sz="5600" dirty="0">
                <a:solidFill>
                  <a:schemeClr val="bg1"/>
                </a:solidFill>
              </a:rPr>
            </a:br>
            <a:r>
              <a:rPr lang="en-US" sz="1400" dirty="0">
                <a:solidFill>
                  <a:schemeClr val="bg1"/>
                </a:solidFill>
              </a:rPr>
              <a:t>Do we have to?</a:t>
            </a:r>
          </a:p>
        </p:txBody>
      </p:sp>
      <p:sp>
        <p:nvSpPr>
          <p:cNvPr id="12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3061" y="554152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bg1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5643" y="837005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bg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3892" y="1472473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bg1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91CCFB-2427-D5A7-DE95-20E7D185F7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8083" y="381935"/>
            <a:ext cx="4986955" cy="3047065"/>
          </a:xfrm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800" dirty="0"/>
              <a:t>We want to alter peoples’ behavior.</a:t>
            </a:r>
          </a:p>
          <a:p>
            <a:pPr lvl="1">
              <a:lnSpc>
                <a:spcPct val="100000"/>
              </a:lnSpc>
            </a:pPr>
            <a:r>
              <a:rPr lang="en-US" sz="1800" dirty="0"/>
              <a:t>Not buying a ticket -&gt; buying a ticket</a:t>
            </a:r>
          </a:p>
          <a:p>
            <a:pPr lvl="1">
              <a:lnSpc>
                <a:spcPct val="100000"/>
              </a:lnSpc>
            </a:pPr>
            <a:r>
              <a:rPr lang="en-US" sz="1800" dirty="0"/>
              <a:t>Not following you on IG -&gt; following you on IG</a:t>
            </a:r>
          </a:p>
          <a:p>
            <a:pPr lvl="1">
              <a:lnSpc>
                <a:spcPct val="100000"/>
              </a:lnSpc>
            </a:pPr>
            <a:r>
              <a:rPr lang="en-US" sz="1800" dirty="0"/>
              <a:t>Not watching your video -&gt; watching your video</a:t>
            </a:r>
          </a:p>
          <a:p>
            <a:pPr>
              <a:lnSpc>
                <a:spcPct val="100000"/>
              </a:lnSpc>
            </a:pPr>
            <a:r>
              <a:rPr lang="en-US" sz="1800" dirty="0"/>
              <a:t>We want to communicate with enough impact that we overcome inertia.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54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 cat sleeping on a couch&#10;&#10;Description automatically generated">
            <a:extLst>
              <a:ext uri="{FF2B5EF4-FFF2-40B4-BE49-F238E27FC236}">
                <a16:creationId xmlns:a16="http://schemas.microsoft.com/office/drawing/2014/main" id="{A7776E14-8029-0D22-2B08-60BF85BC4B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7980" y="3273696"/>
            <a:ext cx="3987163" cy="3394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145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DBF0CA-9C93-8512-D4E8-21E4EFBD6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8285" y="501651"/>
            <a:ext cx="4395340" cy="1716255"/>
          </a:xfrm>
        </p:spPr>
        <p:txBody>
          <a:bodyPr anchor="b">
            <a:normAutofit/>
          </a:bodyPr>
          <a:lstStyle/>
          <a:p>
            <a:r>
              <a:rPr lang="en-US" sz="4200" dirty="0"/>
              <a:t>The Fogg Behavior Model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diagram of a business&#10;&#10;Description automatically generated with medium confidence">
            <a:extLst>
              <a:ext uri="{FF2B5EF4-FFF2-40B4-BE49-F238E27FC236}">
                <a16:creationId xmlns:a16="http://schemas.microsoft.com/office/drawing/2014/main" id="{A35BF48E-4CBC-6C7A-DA0D-06DB5286CA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143" y="1066365"/>
            <a:ext cx="5845657" cy="528998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D16003-B2EB-D39E-13E1-2BF6E05308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8594" y="2645922"/>
            <a:ext cx="4434721" cy="3710427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“The Fogg Behavior Model shows that three elements must converge at the same moment for a behavior to occur: </a:t>
            </a:r>
            <a:r>
              <a:rPr lang="en-U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Motivation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Ability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and a </a:t>
            </a:r>
            <a:r>
              <a:rPr lang="en-U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Prompt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“Behavior happens when Motivation, Ability, and a Prompt come together at the same time. When a behavior does not occur, at least one of those three elements is missing.”</a:t>
            </a:r>
          </a:p>
          <a:p>
            <a:pPr marL="0" indent="0">
              <a:buNone/>
            </a:pPr>
            <a:endParaRPr lang="en-US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u="sng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https://behaviormodel.org/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4808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634AA42-C640-114E-E3CA-3F15472DD8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AAEDF27-7EF5-1764-1ED9-5DE17B39F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1E7BE5-F66D-DB23-2131-3803D6839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8285" y="431802"/>
            <a:ext cx="4395340" cy="1162049"/>
          </a:xfrm>
        </p:spPr>
        <p:txBody>
          <a:bodyPr anchor="b">
            <a:normAutofit fontScale="90000"/>
          </a:bodyPr>
          <a:lstStyle/>
          <a:p>
            <a:r>
              <a:rPr lang="en-US" sz="4000" dirty="0"/>
              <a:t>The Fogg Behavior Model in Action</a:t>
            </a:r>
            <a:endParaRPr lang="en-US" sz="42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EA8191E-B118-EBC7-E682-B2E1917A8B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diagram of a business&#10;&#10;Description automatically generated with medium confidence">
            <a:extLst>
              <a:ext uri="{FF2B5EF4-FFF2-40B4-BE49-F238E27FC236}">
                <a16:creationId xmlns:a16="http://schemas.microsoft.com/office/drawing/2014/main" id="{5E752627-081A-941A-9E9F-D958BF8BF2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143" y="1066365"/>
            <a:ext cx="5845657" cy="528998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F13A78-E6E6-2B57-AEAA-C305F1069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2091" y="1879600"/>
            <a:ext cx="5174069" cy="4787900"/>
          </a:xfrm>
        </p:spPr>
        <p:txBody>
          <a:bodyPr anchor="t"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When you: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Post something on social media,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Send an email,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Talk to a potential funder,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Offer a discount…</a:t>
            </a:r>
          </a:p>
          <a:p>
            <a:pPr>
              <a:lnSpc>
                <a:spcPct val="120000"/>
              </a:lnSpc>
            </a:pPr>
            <a:r>
              <a:rPr lang="en-US" dirty="0"/>
              <a:t>Think about a specific objective for each piece of communication. </a:t>
            </a:r>
          </a:p>
          <a:p>
            <a:pPr lvl="1">
              <a:lnSpc>
                <a:spcPct val="120000"/>
              </a:lnSpc>
            </a:pPr>
            <a:r>
              <a:rPr lang="en-US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Are we trying to generate Motivation within the patron by telling a compelling story about the performance? </a:t>
            </a:r>
          </a:p>
          <a:p>
            <a:pPr lvl="1">
              <a:lnSpc>
                <a:spcPct val="120000"/>
              </a:lnSpc>
            </a:pPr>
            <a:r>
              <a:rPr lang="en-US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Are we trying to communicate how easy/cheap something is to do? (Ability)</a:t>
            </a:r>
          </a:p>
          <a:p>
            <a:pPr lvl="1">
              <a:lnSpc>
                <a:spcPct val="120000"/>
              </a:lnSpc>
            </a:pPr>
            <a:r>
              <a:rPr lang="en-US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Are we sharing a beautiful picture as a short and sweet reminder for the patron to act? (Prompt)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7BF713A-7066-B0D8-AE24-F66C4D3162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6405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820B285-C97B-082D-3FD0-D4DCC41DDD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D22699C-A020-C11B-9411-ADE91A7247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060BE2-31C8-DFC7-7000-2A69D73F7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8285" y="431802"/>
            <a:ext cx="4395340" cy="1162049"/>
          </a:xfrm>
        </p:spPr>
        <p:txBody>
          <a:bodyPr anchor="b">
            <a:normAutofit fontScale="90000"/>
          </a:bodyPr>
          <a:lstStyle/>
          <a:p>
            <a:r>
              <a:rPr lang="en-US" sz="4000" dirty="0"/>
              <a:t>The Fogg Behavior Model in Action</a:t>
            </a:r>
            <a:endParaRPr lang="en-US" sz="42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93808C3-692E-1DF5-C60E-7F4E1E7EF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diagram of a business&#10;&#10;Description automatically generated with medium confidence">
            <a:extLst>
              <a:ext uri="{FF2B5EF4-FFF2-40B4-BE49-F238E27FC236}">
                <a16:creationId xmlns:a16="http://schemas.microsoft.com/office/drawing/2014/main" id="{21525765-3223-A164-3DD6-124B1DA6FE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143" y="1066365"/>
            <a:ext cx="5845657" cy="528998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4176C-C285-977C-6F83-D32FC124FA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2091" y="1879600"/>
            <a:ext cx="5174069" cy="4787900"/>
          </a:xfrm>
        </p:spPr>
        <p:txBody>
          <a:bodyPr anchor="t">
            <a:normAutofit fontScale="92500" lnSpcReduction="10000"/>
          </a:bodyPr>
          <a:lstStyle/>
          <a:p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If you are in the middle of a campaign that does not seem to be performing, look at your content and your campaign as a whole, and try to identify what element may be missing for the patron: </a:t>
            </a:r>
            <a:r>
              <a:rPr lang="en-US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Motivation</a:t>
            </a: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Ability</a:t>
            </a: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Prompt</a:t>
            </a: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more proactive way to think about this:</a:t>
            </a:r>
          </a:p>
          <a:p>
            <a:pPr lvl="1"/>
            <a:r>
              <a:rPr lang="en-US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“If you’re unsure how to simplify a desired behavior, look at which factor is scarcest at the time of your prompt. How can you reduce it or address it at that moment?”</a:t>
            </a:r>
          </a:p>
          <a:p>
            <a:pPr lvl="2"/>
            <a:endParaRPr lang="en-US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sz="190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https://boldist.co/marketing-strategy/fogg-behavior-model/</a:t>
            </a:r>
            <a:r>
              <a:rPr lang="en-US" sz="1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C530219-7B0C-5381-CC82-33CF8ADC3A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6542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883C495-BB3D-F2E8-81B6-5922995326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D3A106C-CCBF-1186-DB7E-274516E96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AA7FF24-39E3-84EB-CBB4-1D2CA5512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E2335D-CC03-116A-F52F-B1C00349E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069" y="381935"/>
            <a:ext cx="4008583" cy="5974414"/>
          </a:xfrm>
        </p:spPr>
        <p:txBody>
          <a:bodyPr anchor="ctr">
            <a:normAutofit/>
          </a:bodyPr>
          <a:lstStyle/>
          <a:p>
            <a:r>
              <a:rPr lang="en-US" sz="5600" dirty="0">
                <a:solidFill>
                  <a:schemeClr val="bg1"/>
                </a:solidFill>
              </a:rPr>
              <a:t>Marketing Strategies based on the FBM</a:t>
            </a:r>
            <a:br>
              <a:rPr lang="en-US" sz="5600" dirty="0">
                <a:solidFill>
                  <a:schemeClr val="bg1"/>
                </a:solidFill>
              </a:rPr>
            </a:b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2" name="Graphic 11">
            <a:extLst>
              <a:ext uri="{FF2B5EF4-FFF2-40B4-BE49-F238E27FC236}">
                <a16:creationId xmlns:a16="http://schemas.microsoft.com/office/drawing/2014/main" id="{4BFBC341-CFC5-92B2-0531-A4BACBB11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3061" y="554152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bg1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0">
            <a:extLst>
              <a:ext uri="{FF2B5EF4-FFF2-40B4-BE49-F238E27FC236}">
                <a16:creationId xmlns:a16="http://schemas.microsoft.com/office/drawing/2014/main" id="{DB0AAC47-9054-BF62-4B61-73D3DCF53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5643" y="837005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bg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Graphic 12">
            <a:extLst>
              <a:ext uri="{FF2B5EF4-FFF2-40B4-BE49-F238E27FC236}">
                <a16:creationId xmlns:a16="http://schemas.microsoft.com/office/drawing/2014/main" id="{7FFF7678-FFF7-273F-13C5-A12EFB7BA4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3892" y="1472473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bg1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D05313-D3A0-9364-0445-095DE1C0CF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8083" y="381935"/>
            <a:ext cx="4986955" cy="3047065"/>
          </a:xfrm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dirty="0"/>
              <a:t>How do we </a:t>
            </a:r>
            <a:r>
              <a:rPr lang="en-US" sz="2400" b="1" dirty="0"/>
              <a:t>increase Motivation?</a:t>
            </a:r>
            <a:endParaRPr lang="en-US" sz="2400" dirty="0"/>
          </a:p>
          <a:p>
            <a:pPr>
              <a:lnSpc>
                <a:spcPct val="100000"/>
              </a:lnSpc>
            </a:pPr>
            <a:r>
              <a:rPr lang="en-US" sz="2400" dirty="0"/>
              <a:t>How do we </a:t>
            </a:r>
            <a:r>
              <a:rPr lang="en-US" sz="2400" b="1" dirty="0"/>
              <a:t>communicate Ability?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How do we effectively </a:t>
            </a:r>
            <a:r>
              <a:rPr lang="en-US" sz="2400" b="1" dirty="0"/>
              <a:t>deploy Prompts?</a:t>
            </a:r>
            <a:endParaRPr lang="en-US" sz="240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4D74148-36D1-534C-C440-4586588018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54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A person standing next to a graph&#10;&#10;Description automatically generated">
            <a:extLst>
              <a:ext uri="{FF2B5EF4-FFF2-40B4-BE49-F238E27FC236}">
                <a16:creationId xmlns:a16="http://schemas.microsoft.com/office/drawing/2014/main" id="{AB1A6EBB-7554-D85C-7910-F3566185B5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6652" y="3034418"/>
            <a:ext cx="6118483" cy="344164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5757095-A07D-E0EE-C5EB-89CDC0564F66}"/>
              </a:ext>
            </a:extLst>
          </p:cNvPr>
          <p:cNvSpPr txBox="1"/>
          <p:nvPr/>
        </p:nvSpPr>
        <p:spPr>
          <a:xfrm>
            <a:off x="5781894" y="6497755"/>
            <a:ext cx="61184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https://boldist.co/marketing-strategy/fogg-behavior-model/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81888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9C0762-385C-AA2F-9B0C-583CBC825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748" y="329434"/>
            <a:ext cx="5236163" cy="5974414"/>
          </a:xfrm>
        </p:spPr>
        <p:txBody>
          <a:bodyPr anchor="ctr">
            <a:normAutofit/>
          </a:bodyPr>
          <a:lstStyle/>
          <a:p>
            <a:r>
              <a:rPr lang="en-US" sz="7200" dirty="0">
                <a:solidFill>
                  <a:schemeClr val="bg1"/>
                </a:solidFill>
              </a:rPr>
              <a:t>Strategy 1: </a:t>
            </a:r>
            <a:r>
              <a:rPr lang="en-US" sz="6000" dirty="0">
                <a:solidFill>
                  <a:schemeClr val="bg1"/>
                </a:solidFill>
              </a:rPr>
              <a:t>MOTIVATION</a:t>
            </a:r>
          </a:p>
        </p:txBody>
      </p:sp>
      <p:sp>
        <p:nvSpPr>
          <p:cNvPr id="12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3061" y="554152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bg1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5643" y="837005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bg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3892" y="1472473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bg1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758088-C8F9-5E4F-8AE1-AB017F68B0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381935"/>
            <a:ext cx="5326501" cy="5974415"/>
          </a:xfr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000" dirty="0"/>
              <a:t>THE GOAL: </a:t>
            </a:r>
          </a:p>
          <a:p>
            <a:pPr lvl="1">
              <a:lnSpc>
                <a:spcPct val="100000"/>
              </a:lnSpc>
            </a:pPr>
            <a:r>
              <a:rPr lang="en-US" sz="2000" dirty="0"/>
              <a:t>Tap into factors intrinsic to the human experience to increase the level of motivation.</a:t>
            </a:r>
          </a:p>
          <a:p>
            <a:pPr lvl="1">
              <a:lnSpc>
                <a:spcPct val="100000"/>
              </a:lnSpc>
            </a:pPr>
            <a:endParaRPr lang="en-US" sz="2000" dirty="0"/>
          </a:p>
          <a:p>
            <a:pPr>
              <a:lnSpc>
                <a:spcPct val="100000"/>
              </a:lnSpc>
            </a:pPr>
            <a:r>
              <a:rPr lang="en-US" sz="2000" dirty="0"/>
              <a:t>EXAMPLE:</a:t>
            </a:r>
          </a:p>
          <a:p>
            <a:pPr lvl="1">
              <a:lnSpc>
                <a:spcPct val="100000"/>
              </a:lnSpc>
            </a:pPr>
            <a:r>
              <a:rPr lang="en-US" sz="2000" dirty="0"/>
              <a:t>Show how attending the intimate workshop invites the patron to be part of a </a:t>
            </a:r>
            <a:r>
              <a:rPr lang="en-US" sz="2000" b="1" dirty="0"/>
              <a:t>community</a:t>
            </a:r>
            <a:r>
              <a:rPr lang="en-US" sz="2000" dirty="0"/>
              <a:t>.</a:t>
            </a:r>
          </a:p>
          <a:p>
            <a:pPr lvl="1">
              <a:lnSpc>
                <a:spcPct val="100000"/>
              </a:lnSpc>
            </a:pPr>
            <a:r>
              <a:rPr lang="en-US" sz="2000" dirty="0"/>
              <a:t>Use ‘</a:t>
            </a:r>
            <a:r>
              <a:rPr lang="en-US" sz="2000" b="1" dirty="0"/>
              <a:t>fear</a:t>
            </a:r>
            <a:r>
              <a:rPr lang="en-US" sz="2000" dirty="0"/>
              <a:t>-of-missing-out’ to tell the patron that they must act ASAP before the concert sells out.</a:t>
            </a:r>
          </a:p>
          <a:p>
            <a:pPr lvl="1">
              <a:lnSpc>
                <a:spcPct val="100000"/>
              </a:lnSpc>
            </a:pPr>
            <a:r>
              <a:rPr lang="en-US" sz="2000" dirty="0"/>
              <a:t>Share joyful behind-the-scenes content if the patron can expect a fun/</a:t>
            </a:r>
            <a:r>
              <a:rPr lang="en-US" sz="2000" b="1" dirty="0"/>
              <a:t>pleasurable</a:t>
            </a:r>
            <a:r>
              <a:rPr lang="en-US" sz="2000" dirty="0"/>
              <a:t> experience at the exhibit. 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54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1249402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VTI">
  <a:themeElements>
    <a:clrScheme name="Dividend">
      <a:dk1>
        <a:srgbClr val="000000"/>
      </a:dk1>
      <a:lt1>
        <a:srgbClr val="FFFFFF"/>
      </a:lt1>
      <a:dk2>
        <a:srgbClr val="10013F"/>
      </a:dk2>
      <a:lt2>
        <a:srgbClr val="F2F0FF"/>
      </a:lt2>
      <a:accent1>
        <a:srgbClr val="814DFF"/>
      </a:accent1>
      <a:accent2>
        <a:srgbClr val="243FFF"/>
      </a:accent2>
      <a:accent3>
        <a:srgbClr val="FF83B6"/>
      </a:accent3>
      <a:accent4>
        <a:srgbClr val="FF9022"/>
      </a:accent4>
      <a:accent5>
        <a:srgbClr val="FF1F85"/>
      </a:accent5>
      <a:accent6>
        <a:srgbClr val="1A98FF"/>
      </a:accent6>
      <a:hlink>
        <a:srgbClr val="0563C1"/>
      </a:hlink>
      <a:folHlink>
        <a:srgbClr val="954F72"/>
      </a:folHlink>
    </a:clrScheme>
    <a:fontScheme name="Univers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VTI" id="{605F9078-86F9-4258-A3E1-F8EFF02AE8CC}" vid="{4848699B-BB01-41E3-9EC4-3D97DFE5292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135</TotalTime>
  <Words>1014</Words>
  <Application>Microsoft Macintosh PowerPoint</Application>
  <PresentationFormat>Widescreen</PresentationFormat>
  <Paragraphs>112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Univers</vt:lpstr>
      <vt:lpstr>GradientVTI</vt:lpstr>
      <vt:lpstr>Market w/conf idence</vt:lpstr>
      <vt:lpstr>AGENDA</vt:lpstr>
      <vt:lpstr>I’m Erik!</vt:lpstr>
      <vt:lpstr>Why Marketing?  Do we have to?</vt:lpstr>
      <vt:lpstr>The Fogg Behavior Model</vt:lpstr>
      <vt:lpstr>The Fogg Behavior Model in Action</vt:lpstr>
      <vt:lpstr>The Fogg Behavior Model in Action</vt:lpstr>
      <vt:lpstr>Marketing Strategies based on the FBM </vt:lpstr>
      <vt:lpstr>Strategy 1: MOTIVATION</vt:lpstr>
      <vt:lpstr>Strategy 2: ABILITY</vt:lpstr>
      <vt:lpstr>Strategy 3: PROMPTS</vt:lpstr>
      <vt:lpstr>More about The Fogg Behavior Model</vt:lpstr>
      <vt:lpstr>Clear up the Fogg, Erik.</vt:lpstr>
      <vt:lpstr>Ask me questions!</vt:lpstr>
      <vt:lpstr>Market w/conf idence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Erik Kaiko</dc:creator>
  <cp:lastModifiedBy>Erik Kaiko</cp:lastModifiedBy>
  <cp:revision>64</cp:revision>
  <dcterms:created xsi:type="dcterms:W3CDTF">2024-12-10T19:05:51Z</dcterms:created>
  <dcterms:modified xsi:type="dcterms:W3CDTF">2024-12-10T21:21:01Z</dcterms:modified>
</cp:coreProperties>
</file>